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62" r:id="rId5"/>
    <p:sldId id="263" r:id="rId6"/>
    <p:sldId id="264" r:id="rId7"/>
    <p:sldId id="265" r:id="rId8"/>
    <p:sldId id="266" r:id="rId9"/>
    <p:sldId id="267" r:id="rId10"/>
    <p:sldId id="270" r:id="rId11"/>
    <p:sldId id="269" r:id="rId12"/>
    <p:sldId id="271" r:id="rId13"/>
    <p:sldId id="268"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C4D"/>
    <a:srgbClr val="5E1E2A"/>
    <a:srgbClr val="A83248"/>
    <a:srgbClr val="152C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82"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7E81-AA5A-4440-A74F-DFCC242A49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8F4DED-9ED8-4DF5-BBC1-1B8DC540D3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6180AE-5029-4240-B674-238D72D9747C}"/>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5" name="Footer Placeholder 4">
            <a:extLst>
              <a:ext uri="{FF2B5EF4-FFF2-40B4-BE49-F238E27FC236}">
                <a16:creationId xmlns:a16="http://schemas.microsoft.com/office/drawing/2014/main" id="{EC969300-5CAD-4514-8360-ADE831D4DD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8CFB05-AAE7-46E7-915F-F7AD5B39FA33}"/>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55919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44D5-D515-4E58-9F9A-F9B0C8848D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C33CF8-BA74-46B3-BDAC-517E9BCF25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74B2AE-14C4-4AE5-9CB6-085E5B7F1087}"/>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5" name="Footer Placeholder 4">
            <a:extLst>
              <a:ext uri="{FF2B5EF4-FFF2-40B4-BE49-F238E27FC236}">
                <a16:creationId xmlns:a16="http://schemas.microsoft.com/office/drawing/2014/main" id="{2DF0897F-6BA6-4940-976F-2AFAC38E6E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453885-3CB2-4F6F-B938-06196BB22F41}"/>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320093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DA9B5-A92E-45D2-8A63-9B522EA5F5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AF7F63-F680-48CC-BD52-AF4FBB4A7C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E70A0F-36FB-4D7A-A542-8654253A3061}"/>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5" name="Footer Placeholder 4">
            <a:extLst>
              <a:ext uri="{FF2B5EF4-FFF2-40B4-BE49-F238E27FC236}">
                <a16:creationId xmlns:a16="http://schemas.microsoft.com/office/drawing/2014/main" id="{872C338D-B4B7-4338-89D5-BB145796BA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729CBA-D594-4CAA-A1CF-52DA5881BD10}"/>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225402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FDFF-9BDA-4564-9641-B2A1119E42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587E31-BD68-4D41-ADF8-5E4CB6E43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1D5A8D-40FB-46D2-8DBD-516EFE023917}"/>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5" name="Footer Placeholder 4">
            <a:extLst>
              <a:ext uri="{FF2B5EF4-FFF2-40B4-BE49-F238E27FC236}">
                <a16:creationId xmlns:a16="http://schemas.microsoft.com/office/drawing/2014/main" id="{045EA36C-C7EB-4371-BD82-82D290A669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417378-1855-4EF8-8C3D-65DF78846546}"/>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1584562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BF34-3DB4-4B62-A8BF-6E2D67F673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83FF22-F98E-4D5A-80DB-388C9B5B59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EC9965-1C16-46F7-AF72-0B58A58A567C}"/>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5" name="Footer Placeholder 4">
            <a:extLst>
              <a:ext uri="{FF2B5EF4-FFF2-40B4-BE49-F238E27FC236}">
                <a16:creationId xmlns:a16="http://schemas.microsoft.com/office/drawing/2014/main" id="{61F9C394-87EB-4417-82D8-D0BE6365DE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A54B18-1E8A-4CC9-B566-C2B0F26A5692}"/>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150721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F830-68DF-43AA-8018-67F25B5061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EF5EE1-9E26-4F45-A9CF-E9637446B7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40E25D-4ED5-491F-8EA7-7C782C4107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799467-9A72-459F-9E6C-DDCFDB680DD9}"/>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6" name="Footer Placeholder 5">
            <a:extLst>
              <a:ext uri="{FF2B5EF4-FFF2-40B4-BE49-F238E27FC236}">
                <a16:creationId xmlns:a16="http://schemas.microsoft.com/office/drawing/2014/main" id="{85079960-7561-4BA4-A84A-41A9EA9A6E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9665DD-8019-40C1-A511-3AFC168F8584}"/>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454672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C3BC-E496-46B3-B0C5-E4EEC9C5F8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63364B-A7AA-4183-823D-08DDF21A7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E8348E-27FE-4BE2-9E5A-A78355FE62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4733BE-987A-4E16-B296-8A12A10EDC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09AA3-D735-4771-B03E-DF3E533ABA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F086B3-5334-450B-A9F2-831BFD8DA756}"/>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8" name="Footer Placeholder 7">
            <a:extLst>
              <a:ext uri="{FF2B5EF4-FFF2-40B4-BE49-F238E27FC236}">
                <a16:creationId xmlns:a16="http://schemas.microsoft.com/office/drawing/2014/main" id="{C1DEE974-C725-4B23-9EF9-020074CAE46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D65451-17DA-470F-B8CA-CA8288697A91}"/>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348000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17D2-36E5-4930-B0E8-92E0BACC29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7433C8-375D-4500-A6E2-35855E23942F}"/>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4" name="Footer Placeholder 3">
            <a:extLst>
              <a:ext uri="{FF2B5EF4-FFF2-40B4-BE49-F238E27FC236}">
                <a16:creationId xmlns:a16="http://schemas.microsoft.com/office/drawing/2014/main" id="{C4E6B7B1-61AA-483D-B669-5736CCE353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A765D3-5AEB-4DD4-AE4E-6F8ABE57532C}"/>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3894812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2ABF58-5575-48CA-A659-F550564947EC}"/>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3" name="Footer Placeholder 2">
            <a:extLst>
              <a:ext uri="{FF2B5EF4-FFF2-40B4-BE49-F238E27FC236}">
                <a16:creationId xmlns:a16="http://schemas.microsoft.com/office/drawing/2014/main" id="{C6A34C25-BDEC-46A7-8308-DB55FD716C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C92113-D39E-4FCA-9377-E653B03351EB}"/>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204306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19F3-5863-4340-8047-2850EC62D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6A9DF2-CEB1-459F-A66B-58A3AD5A7F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6C288C-6264-435C-933A-6F6BC6B15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2C088-341C-4DFE-A623-555D76DE5E01}"/>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6" name="Footer Placeholder 5">
            <a:extLst>
              <a:ext uri="{FF2B5EF4-FFF2-40B4-BE49-F238E27FC236}">
                <a16:creationId xmlns:a16="http://schemas.microsoft.com/office/drawing/2014/main" id="{4C7F48C0-C5EA-4D67-BAD2-7C1578A8BF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ACF2CE-DD56-4DCE-8985-DB604F249BBC}"/>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3932324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41A3-9825-438B-9DA5-F6B923C45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3C448E-12CE-4DC7-A8BE-A8C4100A44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C76CA2A-503E-4168-AC9A-E88AADF29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63032-3DF6-4ACA-A3EE-40A58B94A358}"/>
              </a:ext>
            </a:extLst>
          </p:cNvPr>
          <p:cNvSpPr>
            <a:spLocks noGrp="1"/>
          </p:cNvSpPr>
          <p:nvPr>
            <p:ph type="dt" sz="half" idx="10"/>
          </p:nvPr>
        </p:nvSpPr>
        <p:spPr/>
        <p:txBody>
          <a:bodyPr/>
          <a:lstStyle/>
          <a:p>
            <a:fld id="{CFECF14B-3BE9-4C41-8FD0-BE0496DB5441}" type="datetimeFigureOut">
              <a:rPr lang="en-IN" smtClean="0"/>
              <a:t>05-08-2020</a:t>
            </a:fld>
            <a:endParaRPr lang="en-IN"/>
          </a:p>
        </p:txBody>
      </p:sp>
      <p:sp>
        <p:nvSpPr>
          <p:cNvPr id="6" name="Footer Placeholder 5">
            <a:extLst>
              <a:ext uri="{FF2B5EF4-FFF2-40B4-BE49-F238E27FC236}">
                <a16:creationId xmlns:a16="http://schemas.microsoft.com/office/drawing/2014/main" id="{A0E7C110-60BC-42CF-8437-6319557527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DA79D6-3EEF-43E9-8B97-9BBA1F5C083E}"/>
              </a:ext>
            </a:extLst>
          </p:cNvPr>
          <p:cNvSpPr>
            <a:spLocks noGrp="1"/>
          </p:cNvSpPr>
          <p:nvPr>
            <p:ph type="sldNum" sz="quarter" idx="12"/>
          </p:nvPr>
        </p:nvSpPr>
        <p:spPr/>
        <p:txBody>
          <a:bodyPr/>
          <a:lstStyle/>
          <a:p>
            <a:fld id="{F39D0178-84F4-4574-A8A7-9896C3256F6B}" type="slidenum">
              <a:rPr lang="en-IN" smtClean="0"/>
              <a:t>‹#›</a:t>
            </a:fld>
            <a:endParaRPr lang="en-IN"/>
          </a:p>
        </p:txBody>
      </p:sp>
    </p:spTree>
    <p:extLst>
      <p:ext uri="{BB962C8B-B14F-4D97-AF65-F5344CB8AC3E}">
        <p14:creationId xmlns:p14="http://schemas.microsoft.com/office/powerpoint/2010/main" val="313637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1E9EF0-9520-4023-8974-48CA60B088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34E914-0755-4048-B22C-0991C63599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5934E9-B04C-45EC-8C68-0EFDEE6180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CF14B-3BE9-4C41-8FD0-BE0496DB5441}" type="datetimeFigureOut">
              <a:rPr lang="en-IN" smtClean="0"/>
              <a:t>05-08-2020</a:t>
            </a:fld>
            <a:endParaRPr lang="en-IN"/>
          </a:p>
        </p:txBody>
      </p:sp>
      <p:sp>
        <p:nvSpPr>
          <p:cNvPr id="5" name="Footer Placeholder 4">
            <a:extLst>
              <a:ext uri="{FF2B5EF4-FFF2-40B4-BE49-F238E27FC236}">
                <a16:creationId xmlns:a16="http://schemas.microsoft.com/office/drawing/2014/main" id="{35CB84DA-C84B-4F3A-A759-E43D4947A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A028BC-96FB-46A0-9832-C2756B6567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9D0178-84F4-4574-A8A7-9896C3256F6B}" type="slidenum">
              <a:rPr lang="en-IN" smtClean="0"/>
              <a:t>‹#›</a:t>
            </a:fld>
            <a:endParaRPr lang="en-IN"/>
          </a:p>
        </p:txBody>
      </p:sp>
    </p:spTree>
    <p:extLst>
      <p:ext uri="{BB962C8B-B14F-4D97-AF65-F5344CB8AC3E}">
        <p14:creationId xmlns:p14="http://schemas.microsoft.com/office/powerpoint/2010/main" val="76317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87FA-7E00-4565-A1BD-7797B425C8FB}"/>
              </a:ext>
            </a:extLst>
          </p:cNvPr>
          <p:cNvSpPr>
            <a:spLocks noGrp="1"/>
          </p:cNvSpPr>
          <p:nvPr>
            <p:ph type="ctrTitle"/>
          </p:nvPr>
        </p:nvSpPr>
        <p:spPr>
          <a:xfrm>
            <a:off x="3675356" y="66584"/>
            <a:ext cx="9602680" cy="3153792"/>
          </a:xfrm>
          <a:noFill/>
        </p:spPr>
        <p:txBody>
          <a:bodyPr>
            <a:normAutofit/>
          </a:bodyPr>
          <a:lstStyle/>
          <a:p>
            <a:r>
              <a:rPr lang="en-IN" sz="7200" b="1" dirty="0">
                <a:solidFill>
                  <a:schemeClr val="bg1"/>
                </a:solidFill>
                <a:latin typeface="Algerian" panose="04020705040A02060702" pitchFamily="82" charset="0"/>
                <a:cs typeface="Times New Roman" panose="02020603050405020304" pitchFamily="18" charset="0"/>
              </a:rPr>
              <a:t>  LIBRARY </a:t>
            </a:r>
            <a:br>
              <a:rPr lang="en-IN" sz="7200" b="1" dirty="0">
                <a:solidFill>
                  <a:schemeClr val="bg1"/>
                </a:solidFill>
                <a:latin typeface="Algerian" panose="04020705040A02060702" pitchFamily="82" charset="0"/>
                <a:cs typeface="Times New Roman" panose="02020603050405020304" pitchFamily="18" charset="0"/>
              </a:rPr>
            </a:br>
            <a:r>
              <a:rPr lang="en-IN" sz="7200" b="1" dirty="0">
                <a:solidFill>
                  <a:schemeClr val="bg1"/>
                </a:solidFill>
                <a:latin typeface="Algerian" panose="04020705040A02060702" pitchFamily="82" charset="0"/>
                <a:cs typeface="Times New Roman" panose="02020603050405020304" pitchFamily="18" charset="0"/>
              </a:rPr>
              <a:t>MANAGEMENT</a:t>
            </a:r>
            <a:br>
              <a:rPr lang="en-IN" sz="7200" b="1" dirty="0">
                <a:solidFill>
                  <a:schemeClr val="bg1"/>
                </a:solidFill>
                <a:latin typeface="Algerian" panose="04020705040A02060702" pitchFamily="82" charset="0"/>
                <a:cs typeface="Times New Roman" panose="02020603050405020304" pitchFamily="18" charset="0"/>
              </a:rPr>
            </a:br>
            <a:r>
              <a:rPr lang="en-IN" sz="7200" b="1" dirty="0">
                <a:solidFill>
                  <a:schemeClr val="bg1"/>
                </a:solidFill>
                <a:latin typeface="Algerian" panose="04020705040A02060702" pitchFamily="82" charset="0"/>
                <a:cs typeface="Times New Roman" panose="02020603050405020304" pitchFamily="18" charset="0"/>
              </a:rPr>
              <a:t> SYSTEM</a:t>
            </a:r>
            <a:endParaRPr lang="en-IN" sz="7200" b="1" dirty="0">
              <a:latin typeface="Algerian" panose="04020705040A02060702" pitchFamily="82" charset="0"/>
              <a:cs typeface="Times New Roman" panose="02020603050405020304" pitchFamily="18" charset="0"/>
            </a:endParaRPr>
          </a:p>
        </p:txBody>
      </p:sp>
      <p:sp>
        <p:nvSpPr>
          <p:cNvPr id="3" name="Subtitle 2">
            <a:extLst>
              <a:ext uri="{FF2B5EF4-FFF2-40B4-BE49-F238E27FC236}">
                <a16:creationId xmlns:a16="http://schemas.microsoft.com/office/drawing/2014/main" id="{726CCEA8-82AB-449D-88A5-752CDEDC7D72}"/>
              </a:ext>
            </a:extLst>
          </p:cNvPr>
          <p:cNvSpPr>
            <a:spLocks noGrp="1"/>
          </p:cNvSpPr>
          <p:nvPr>
            <p:ph type="subTitle" idx="1"/>
          </p:nvPr>
        </p:nvSpPr>
        <p:spPr>
          <a:xfrm>
            <a:off x="7434412" y="4543149"/>
            <a:ext cx="4493806" cy="2076886"/>
          </a:xfrm>
        </p:spPr>
        <p:txBody>
          <a:bodyPr>
            <a:noAutofit/>
          </a:bodyPr>
          <a:lstStyle/>
          <a:p>
            <a:pPr algn="l"/>
            <a:r>
              <a:rPr lang="en-IN" sz="2800" b="1" u="sng" dirty="0">
                <a:solidFill>
                  <a:schemeClr val="bg1"/>
                </a:solidFill>
                <a:latin typeface="Times New Roman" panose="02020603050405020304" pitchFamily="18" charset="0"/>
                <a:cs typeface="Times New Roman" panose="02020603050405020304" pitchFamily="18" charset="0"/>
              </a:rPr>
              <a:t>PRESENTED BY</a:t>
            </a:r>
            <a:r>
              <a:rPr lang="en-IN" sz="2800" b="1" dirty="0">
                <a:solidFill>
                  <a:schemeClr val="bg1"/>
                </a:solidFill>
                <a:latin typeface="Times New Roman" panose="02020603050405020304" pitchFamily="18" charset="0"/>
                <a:cs typeface="Times New Roman" panose="02020603050405020304" pitchFamily="18" charset="0"/>
              </a:rPr>
              <a:t> :-  </a:t>
            </a:r>
          </a:p>
          <a:p>
            <a:pPr algn="l"/>
            <a:r>
              <a:rPr lang="en-IN" sz="2800" b="1" dirty="0">
                <a:solidFill>
                  <a:schemeClr val="bg1"/>
                </a:solidFill>
                <a:latin typeface="Times New Roman" panose="02020603050405020304" pitchFamily="18" charset="0"/>
                <a:cs typeface="Times New Roman" panose="02020603050405020304" pitchFamily="18" charset="0"/>
              </a:rPr>
              <a:t>	ADARSH KUMAR</a:t>
            </a:r>
          </a:p>
          <a:p>
            <a:pPr algn="l"/>
            <a:r>
              <a:rPr lang="en-IN" sz="2800" b="1" dirty="0">
                <a:solidFill>
                  <a:schemeClr val="bg1"/>
                </a:solidFill>
                <a:latin typeface="Times New Roman" panose="02020603050405020304" pitchFamily="18" charset="0"/>
                <a:cs typeface="Times New Roman" panose="02020603050405020304" pitchFamily="18" charset="0"/>
              </a:rPr>
              <a:t>	C-13</a:t>
            </a:r>
          </a:p>
          <a:p>
            <a:pPr algn="l"/>
            <a:r>
              <a:rPr lang="en-IN" sz="2800" b="1" dirty="0">
                <a:solidFill>
                  <a:schemeClr val="bg1"/>
                </a:solidFill>
                <a:latin typeface="Times New Roman" panose="02020603050405020304" pitchFamily="18" charset="0"/>
                <a:cs typeface="Times New Roman" panose="02020603050405020304" pitchFamily="18" charset="0"/>
              </a:rPr>
              <a:t>	40796402718</a:t>
            </a:r>
          </a:p>
          <a:p>
            <a:pPr algn="l"/>
            <a:endParaRPr lang="en-IN" sz="2800"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0FA317B-349C-4F58-9EE6-389D11A741BD}"/>
              </a:ext>
            </a:extLst>
          </p:cNvPr>
          <p:cNvPicPr>
            <a:picLocks noChangeAspect="1"/>
          </p:cNvPicPr>
          <p:nvPr/>
        </p:nvPicPr>
        <p:blipFill rotWithShape="1">
          <a:blip r:embed="rId2">
            <a:extLst>
              <a:ext uri="{28A0092B-C50C-407E-A947-70E740481C1C}">
                <a14:useLocalDpi xmlns:a14="http://schemas.microsoft.com/office/drawing/2010/main" val="0"/>
              </a:ext>
            </a:extLst>
          </a:blip>
          <a:srcRect b="9127"/>
          <a:stretch/>
        </p:blipFill>
        <p:spPr>
          <a:xfrm>
            <a:off x="263782" y="2013625"/>
            <a:ext cx="5702013" cy="46064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479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000"/>
                            </p:stCondLst>
                            <p:childTnLst>
                              <p:par>
                                <p:cTn id="13" presetID="2" presetClass="entr" presetSubtype="6"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2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 presetClass="entr" presetSubtype="2" fill="hold"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25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1" dur="2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7" fill="hold">
                            <p:stCondLst>
                              <p:cond delay="1750"/>
                            </p:stCondLst>
                            <p:childTnLst>
                              <p:par>
                                <p:cTn id="28" presetID="2" presetClass="entr" presetSubtype="2" fill="hold"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25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31" dur="2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410070" y="125619"/>
            <a:ext cx="9371860" cy="815781"/>
          </a:xfrm>
        </p:spPr>
        <p:txBody>
          <a:bodyPr>
            <a:normAutofit/>
          </a:bodyPr>
          <a:lstStyle/>
          <a:p>
            <a:r>
              <a:rPr lang="en-IN" sz="4400" b="1" dirty="0">
                <a:solidFill>
                  <a:schemeClr val="bg1"/>
                </a:solidFill>
                <a:latin typeface="Times New Roman" panose="02020603050405020304" pitchFamily="18" charset="0"/>
                <a:cs typeface="Times New Roman" panose="02020603050405020304" pitchFamily="18" charset="0"/>
              </a:rPr>
              <a:t>SEARCH BOOK</a:t>
            </a:r>
          </a:p>
        </p:txBody>
      </p:sp>
      <p:pic>
        <p:nvPicPr>
          <p:cNvPr id="3" name="Picture 2">
            <a:extLst>
              <a:ext uri="{FF2B5EF4-FFF2-40B4-BE49-F238E27FC236}">
                <a16:creationId xmlns:a16="http://schemas.microsoft.com/office/drawing/2014/main" id="{96998092-89AA-4949-A743-D599F47EDA44}"/>
              </a:ext>
            </a:extLst>
          </p:cNvPr>
          <p:cNvPicPr>
            <a:picLocks noChangeAspect="1"/>
          </p:cNvPicPr>
          <p:nvPr/>
        </p:nvPicPr>
        <p:blipFill rotWithShape="1">
          <a:blip r:embed="rId2">
            <a:extLst>
              <a:ext uri="{28A0092B-C50C-407E-A947-70E740481C1C}">
                <a14:useLocalDpi xmlns:a14="http://schemas.microsoft.com/office/drawing/2010/main" val="0"/>
              </a:ext>
            </a:extLst>
          </a:blip>
          <a:srcRect l="28672" t="11562" r="25857" b="20061"/>
          <a:stretch/>
        </p:blipFill>
        <p:spPr>
          <a:xfrm>
            <a:off x="343773" y="1287262"/>
            <a:ext cx="5568221" cy="4709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281A061-3F4D-40C9-882B-CDF3D8FFDB1A}"/>
              </a:ext>
            </a:extLst>
          </p:cNvPr>
          <p:cNvPicPr>
            <a:picLocks noChangeAspect="1"/>
          </p:cNvPicPr>
          <p:nvPr/>
        </p:nvPicPr>
        <p:blipFill rotWithShape="1">
          <a:blip r:embed="rId3">
            <a:extLst>
              <a:ext uri="{28A0092B-C50C-407E-A947-70E740481C1C}">
                <a14:useLocalDpi xmlns:a14="http://schemas.microsoft.com/office/drawing/2010/main" val="0"/>
              </a:ext>
            </a:extLst>
          </a:blip>
          <a:srcRect l="26530" t="8799" r="28056" b="23432"/>
          <a:stretch/>
        </p:blipFill>
        <p:spPr>
          <a:xfrm>
            <a:off x="6237073" y="1287262"/>
            <a:ext cx="5611154" cy="4709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152126"/>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par>
                          <p:cTn id="15" fill="hold">
                            <p:stCondLst>
                              <p:cond delay="1000"/>
                            </p:stCondLst>
                            <p:childTnLst>
                              <p:par>
                                <p:cTn id="16" presetID="16" presetClass="entr" presetSubtype="37" fill="hold" nodeType="after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barn(out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316852" y="49855"/>
            <a:ext cx="9558288" cy="828807"/>
          </a:xfrm>
        </p:spPr>
        <p:txBody>
          <a:bodyPr>
            <a:normAutofit/>
          </a:bodyPr>
          <a:lstStyle/>
          <a:p>
            <a:r>
              <a:rPr lang="en-IN" sz="4400" b="1" dirty="0">
                <a:solidFill>
                  <a:schemeClr val="bg1"/>
                </a:solidFill>
                <a:latin typeface="Times New Roman" panose="02020603050405020304" pitchFamily="18" charset="0"/>
                <a:cs typeface="Times New Roman" panose="02020603050405020304" pitchFamily="18" charset="0"/>
              </a:rPr>
              <a:t>VIEW BOOK</a:t>
            </a:r>
          </a:p>
        </p:txBody>
      </p:sp>
      <p:pic>
        <p:nvPicPr>
          <p:cNvPr id="4" name="Picture 3">
            <a:extLst>
              <a:ext uri="{FF2B5EF4-FFF2-40B4-BE49-F238E27FC236}">
                <a16:creationId xmlns:a16="http://schemas.microsoft.com/office/drawing/2014/main" id="{7C53F390-B3E7-4F20-BE61-A0C4A2E7315B}"/>
              </a:ext>
            </a:extLst>
          </p:cNvPr>
          <p:cNvPicPr>
            <a:picLocks noChangeAspect="1"/>
          </p:cNvPicPr>
          <p:nvPr/>
        </p:nvPicPr>
        <p:blipFill rotWithShape="1">
          <a:blip r:embed="rId2">
            <a:extLst>
              <a:ext uri="{28A0092B-C50C-407E-A947-70E740481C1C}">
                <a14:useLocalDpi xmlns:a14="http://schemas.microsoft.com/office/drawing/2010/main" val="0"/>
              </a:ext>
            </a:extLst>
          </a:blip>
          <a:srcRect l="24428" t="8364" r="29704" b="21930"/>
          <a:stretch/>
        </p:blipFill>
        <p:spPr>
          <a:xfrm>
            <a:off x="2987975" y="1080021"/>
            <a:ext cx="6216049" cy="5313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58247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396753" y="152252"/>
            <a:ext cx="9398493" cy="886435"/>
          </a:xfrm>
        </p:spPr>
        <p:txBody>
          <a:bodyPr>
            <a:normAutofit/>
          </a:bodyPr>
          <a:lstStyle/>
          <a:p>
            <a:r>
              <a:rPr lang="en-IN" sz="4400" b="1" dirty="0">
                <a:solidFill>
                  <a:schemeClr val="bg1"/>
                </a:solidFill>
                <a:latin typeface="Times New Roman" panose="02020603050405020304" pitchFamily="18" charset="0"/>
                <a:cs typeface="Times New Roman" panose="02020603050405020304" pitchFamily="18" charset="0"/>
              </a:rPr>
              <a:t>ISSUE BOOK</a:t>
            </a:r>
          </a:p>
        </p:txBody>
      </p:sp>
      <p:pic>
        <p:nvPicPr>
          <p:cNvPr id="3" name="Picture 2">
            <a:extLst>
              <a:ext uri="{FF2B5EF4-FFF2-40B4-BE49-F238E27FC236}">
                <a16:creationId xmlns:a16="http://schemas.microsoft.com/office/drawing/2014/main" id="{96998092-89AA-4949-A743-D599F47EDA44}"/>
              </a:ext>
            </a:extLst>
          </p:cNvPr>
          <p:cNvPicPr>
            <a:picLocks noChangeAspect="1"/>
          </p:cNvPicPr>
          <p:nvPr/>
        </p:nvPicPr>
        <p:blipFill rotWithShape="1">
          <a:blip r:embed="rId2">
            <a:extLst>
              <a:ext uri="{28A0092B-C50C-407E-A947-70E740481C1C}">
                <a14:useLocalDpi xmlns:a14="http://schemas.microsoft.com/office/drawing/2010/main" val="0"/>
              </a:ext>
            </a:extLst>
          </a:blip>
          <a:srcRect l="27875" t="4596" r="26890" b="25680"/>
          <a:stretch/>
        </p:blipFill>
        <p:spPr>
          <a:xfrm>
            <a:off x="409493" y="1340528"/>
            <a:ext cx="5403512" cy="46848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281A061-3F4D-40C9-882B-CDF3D8FFDB1A}"/>
              </a:ext>
            </a:extLst>
          </p:cNvPr>
          <p:cNvPicPr>
            <a:picLocks noChangeAspect="1"/>
          </p:cNvPicPr>
          <p:nvPr/>
        </p:nvPicPr>
        <p:blipFill rotWithShape="1">
          <a:blip r:embed="rId3">
            <a:extLst>
              <a:ext uri="{28A0092B-C50C-407E-A947-70E740481C1C}">
                <a14:useLocalDpi xmlns:a14="http://schemas.microsoft.com/office/drawing/2010/main" val="0"/>
              </a:ext>
            </a:extLst>
          </a:blip>
          <a:srcRect l="35673" t="10621" r="19074" b="21030"/>
          <a:stretch/>
        </p:blipFill>
        <p:spPr>
          <a:xfrm>
            <a:off x="6276975" y="1340528"/>
            <a:ext cx="5514242" cy="46848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5699960"/>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par>
                          <p:cTn id="15" fill="hold">
                            <p:stCondLst>
                              <p:cond delay="1000"/>
                            </p:stCondLst>
                            <p:childTnLst>
                              <p:par>
                                <p:cTn id="16" presetID="16" presetClass="entr" presetSubtype="37" fill="hold" nodeType="after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barn(out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392316" y="142622"/>
            <a:ext cx="9407368" cy="754021"/>
          </a:xfrm>
        </p:spPr>
        <p:txBody>
          <a:bodyPr>
            <a:normAutofit/>
          </a:bodyPr>
          <a:lstStyle/>
          <a:p>
            <a:r>
              <a:rPr lang="en-IN" sz="4400" b="1" dirty="0">
                <a:solidFill>
                  <a:schemeClr val="bg1"/>
                </a:solidFill>
                <a:latin typeface="Times New Roman" panose="02020603050405020304" pitchFamily="18" charset="0"/>
                <a:cs typeface="Times New Roman" panose="02020603050405020304" pitchFamily="18" charset="0"/>
              </a:rPr>
              <a:t>DELETE BOOK</a:t>
            </a:r>
          </a:p>
        </p:txBody>
      </p:sp>
      <p:pic>
        <p:nvPicPr>
          <p:cNvPr id="4" name="Picture 3">
            <a:extLst>
              <a:ext uri="{FF2B5EF4-FFF2-40B4-BE49-F238E27FC236}">
                <a16:creationId xmlns:a16="http://schemas.microsoft.com/office/drawing/2014/main" id="{7C53F390-B3E7-4F20-BE61-A0C4A2E7315B}"/>
              </a:ext>
            </a:extLst>
          </p:cNvPr>
          <p:cNvPicPr>
            <a:picLocks noChangeAspect="1"/>
          </p:cNvPicPr>
          <p:nvPr/>
        </p:nvPicPr>
        <p:blipFill rotWithShape="1">
          <a:blip r:embed="rId2">
            <a:extLst>
              <a:ext uri="{28A0092B-C50C-407E-A947-70E740481C1C}">
                <a14:useLocalDpi xmlns:a14="http://schemas.microsoft.com/office/drawing/2010/main" val="0"/>
              </a:ext>
            </a:extLst>
          </a:blip>
          <a:srcRect l="33681" t="10733" r="20836" b="19517"/>
          <a:stretch/>
        </p:blipFill>
        <p:spPr>
          <a:xfrm>
            <a:off x="2935956" y="1098764"/>
            <a:ext cx="6320088" cy="5451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128143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2963662" y="387433"/>
            <a:ext cx="6264676" cy="926461"/>
          </a:xfrm>
          <a:noFill/>
          <a:ln w="9525" cap="flat" cmpd="sng" algn="ctr">
            <a:solidFill>
              <a:schemeClr val="accent6"/>
            </a:solidFill>
            <a:prstDash val="solid"/>
            <a:round/>
            <a:headEnd type="none" w="med" len="med"/>
            <a:tailEnd type="none" w="med" len="med"/>
          </a:ln>
          <a:effectLst>
            <a:glow rad="2286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a:normAutofit/>
          </a:bodyPr>
          <a:lstStyle/>
          <a:p>
            <a:r>
              <a:rPr lang="en-IN" sz="5400" b="1" dirty="0">
                <a:solidFill>
                  <a:schemeClr val="bg1"/>
                </a:solidFill>
                <a:latin typeface="Times New Roman" panose="02020603050405020304" pitchFamily="18" charset="0"/>
                <a:cs typeface="Times New Roman" panose="02020603050405020304" pitchFamily="18" charset="0"/>
              </a:rPr>
              <a:t>CONCLUSION</a:t>
            </a:r>
          </a:p>
        </p:txBody>
      </p:sp>
      <p:sp>
        <p:nvSpPr>
          <p:cNvPr id="9" name="Subtitle 8">
            <a:extLst>
              <a:ext uri="{FF2B5EF4-FFF2-40B4-BE49-F238E27FC236}">
                <a16:creationId xmlns:a16="http://schemas.microsoft.com/office/drawing/2014/main" id="{70C0287B-3D78-41B3-8E2E-A03D938E3ED5}"/>
              </a:ext>
            </a:extLst>
          </p:cNvPr>
          <p:cNvSpPr>
            <a:spLocks noGrp="1"/>
          </p:cNvSpPr>
          <p:nvPr>
            <p:ph type="subTitle" idx="1"/>
          </p:nvPr>
        </p:nvSpPr>
        <p:spPr>
          <a:xfrm>
            <a:off x="177924" y="1885396"/>
            <a:ext cx="11836151" cy="3352431"/>
          </a:xfrm>
        </p:spPr>
        <p:txBody>
          <a:bodyPr>
            <a:noAutofit/>
          </a:bodyPr>
          <a:lstStyle/>
          <a:p>
            <a:pPr marL="914400" lvl="1" indent="-457200" algn="l">
              <a:lnSpc>
                <a:spcPct val="150000"/>
              </a:lnSpc>
              <a:buFont typeface="Wingdings" panose="05000000000000000000" pitchFamily="2" charset="2"/>
              <a:buChar char="v"/>
            </a:pPr>
            <a:r>
              <a:rPr lang="en-US" sz="2600" b="1" i="0" u="none" strike="noStrike" baseline="0" dirty="0">
                <a:solidFill>
                  <a:schemeClr val="bg1"/>
                </a:solidFill>
                <a:latin typeface="Times New Roman" panose="02020603050405020304" pitchFamily="18" charset="0"/>
                <a:cs typeface="Times New Roman" panose="02020603050405020304" pitchFamily="18" charset="0"/>
              </a:rPr>
              <a:t>The project has been completed without any problems.</a:t>
            </a:r>
          </a:p>
          <a:p>
            <a:pPr marL="914400" lvl="1" indent="-457200" algn="l">
              <a:lnSpc>
                <a:spcPct val="150000"/>
              </a:lnSpc>
              <a:buFont typeface="Wingdings" panose="05000000000000000000" pitchFamily="2" charset="2"/>
              <a:buChar char="v"/>
            </a:pPr>
            <a:r>
              <a:rPr lang="en-US" sz="2600" b="1" i="0" u="none" strike="noStrike" baseline="0" dirty="0">
                <a:solidFill>
                  <a:schemeClr val="bg1"/>
                </a:solidFill>
                <a:latin typeface="Times New Roman" panose="02020603050405020304" pitchFamily="18" charset="0"/>
                <a:cs typeface="Times New Roman" panose="02020603050405020304" pitchFamily="18" charset="0"/>
              </a:rPr>
              <a:t>We can add new features as and when required.</a:t>
            </a:r>
          </a:p>
          <a:p>
            <a:pPr marL="914400" lvl="1" indent="-457200" algn="l">
              <a:lnSpc>
                <a:spcPct val="150000"/>
              </a:lnSpc>
              <a:buFont typeface="Wingdings" panose="05000000000000000000" pitchFamily="2" charset="2"/>
              <a:buChar char="v"/>
            </a:pPr>
            <a:r>
              <a:rPr lang="en-US" sz="2600" b="1" dirty="0">
                <a:solidFill>
                  <a:schemeClr val="bg1"/>
                </a:solidFill>
                <a:latin typeface="Times New Roman" panose="02020603050405020304" pitchFamily="18" charset="0"/>
                <a:cs typeface="Times New Roman" panose="02020603050405020304" pitchFamily="18" charset="0"/>
              </a:rPr>
              <a:t>T</a:t>
            </a:r>
            <a:r>
              <a:rPr lang="en-US" sz="2600" b="1" i="0" u="none" strike="noStrike" baseline="0" dirty="0">
                <a:solidFill>
                  <a:schemeClr val="bg1"/>
                </a:solidFill>
                <a:latin typeface="Times New Roman" panose="02020603050405020304" pitchFamily="18" charset="0"/>
                <a:cs typeface="Times New Roman" panose="02020603050405020304" pitchFamily="18" charset="0"/>
              </a:rPr>
              <a:t>his has been developed by considering all the needs given in the project.</a:t>
            </a:r>
          </a:p>
          <a:p>
            <a:pPr marL="914400" lvl="1" indent="-457200" algn="l">
              <a:lnSpc>
                <a:spcPct val="150000"/>
              </a:lnSpc>
              <a:buFont typeface="Wingdings" panose="05000000000000000000" pitchFamily="2" charset="2"/>
              <a:buChar char="v"/>
            </a:pPr>
            <a:r>
              <a:rPr lang="en-US" sz="2600" b="1" i="0" u="none" strike="noStrike" baseline="0" dirty="0">
                <a:solidFill>
                  <a:schemeClr val="bg1"/>
                </a:solidFill>
                <a:latin typeface="Times New Roman" panose="02020603050405020304" pitchFamily="18" charset="0"/>
                <a:cs typeface="Times New Roman" panose="02020603050405020304" pitchFamily="18" charset="0"/>
              </a:rPr>
              <a:t>I have used CRUD Functions in it which are regularly used in the library. </a:t>
            </a:r>
            <a:endParaRPr lang="en-IN" sz="2600" b="1" i="0" u="none" strike="noStrike" baseline="0" dirty="0">
              <a:solidFill>
                <a:schemeClr val="bg1"/>
              </a:solidFill>
              <a:latin typeface="Times New Roman" panose="02020603050405020304" pitchFamily="18" charset="0"/>
              <a:cs typeface="Times New Roman" panose="02020603050405020304" pitchFamily="18" charset="0"/>
            </a:endParaRPr>
          </a:p>
          <a:p>
            <a:pPr marL="914400" lvl="1" indent="-457200" algn="l">
              <a:lnSpc>
                <a:spcPct val="150000"/>
              </a:lnSpc>
              <a:buFont typeface="Wingdings" panose="05000000000000000000" pitchFamily="2" charset="2"/>
              <a:buChar char="v"/>
            </a:pPr>
            <a:r>
              <a:rPr lang="en-US" sz="2600" b="1" i="0" u="none" strike="noStrike" baseline="0" dirty="0">
                <a:solidFill>
                  <a:schemeClr val="bg1"/>
                </a:solidFill>
                <a:latin typeface="Times New Roman" panose="02020603050405020304" pitchFamily="18" charset="0"/>
                <a:cs typeface="Times New Roman" panose="02020603050405020304" pitchFamily="18" charset="0"/>
              </a:rPr>
              <a:t>This</a:t>
            </a:r>
            <a:r>
              <a:rPr lang="en-US" sz="2600" b="1" dirty="0">
                <a:solidFill>
                  <a:schemeClr val="bg1"/>
                </a:solidFill>
                <a:latin typeface="Times New Roman" panose="02020603050405020304" pitchFamily="18" charset="0"/>
                <a:cs typeface="Times New Roman" panose="02020603050405020304" pitchFamily="18" charset="0"/>
              </a:rPr>
              <a:t> </a:t>
            </a:r>
            <a:r>
              <a:rPr lang="en-US" sz="2600" b="1" i="0" u="none" strike="noStrike" baseline="0" dirty="0">
                <a:solidFill>
                  <a:schemeClr val="bg1"/>
                </a:solidFill>
                <a:latin typeface="Times New Roman" panose="02020603050405020304" pitchFamily="18" charset="0"/>
                <a:cs typeface="Times New Roman" panose="02020603050405020304" pitchFamily="18" charset="0"/>
              </a:rPr>
              <a:t>system can help in libraries to make  work easy for </a:t>
            </a:r>
            <a:r>
              <a:rPr lang="en-IN" sz="2600" b="1" i="0" u="none" strike="noStrike" baseline="0" dirty="0">
                <a:solidFill>
                  <a:schemeClr val="bg1"/>
                </a:solidFill>
                <a:latin typeface="Times New Roman" panose="02020603050405020304" pitchFamily="18" charset="0"/>
                <a:cs typeface="Times New Roman" panose="02020603050405020304" pitchFamily="18" charset="0"/>
              </a:rPr>
              <a:t>librarian and users.</a:t>
            </a:r>
            <a:endParaRPr lang="en-US" sz="2600" b="1" i="0" u="none" strike="noStrike"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74610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2)">
                                      <p:cBhvr>
                                        <p:cTn id="7" dur="750"/>
                                        <p:tgtEl>
                                          <p:spTgt spid="5"/>
                                        </p:tgtEl>
                                      </p:cBhvr>
                                    </p:animEffect>
                                  </p:childTnLst>
                                </p:cTn>
                              </p:par>
                            </p:childTnLst>
                          </p:cTn>
                        </p:par>
                        <p:par>
                          <p:cTn id="8" fill="hold">
                            <p:stCondLst>
                              <p:cond delay="750"/>
                            </p:stCondLst>
                            <p:childTnLst>
                              <p:par>
                                <p:cTn id="9" presetID="53" presetClass="entr" presetSubtype="16"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p:cTn id="11"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9">
                                            <p:txEl>
                                              <p:pRg st="0" end="0"/>
                                            </p:txEl>
                                          </p:spTgt>
                                        </p:tgtEl>
                                      </p:cBhvr>
                                    </p:animEffect>
                                  </p:childTnLst>
                                </p:cTn>
                              </p:par>
                            </p:childTnLst>
                          </p:cTn>
                        </p:par>
                        <p:par>
                          <p:cTn id="14" fill="hold">
                            <p:stCondLst>
                              <p:cond delay="1250"/>
                            </p:stCondLst>
                            <p:childTnLst>
                              <p:par>
                                <p:cTn id="15" presetID="53" presetClass="entr" presetSubtype="16" fill="hold" nodeType="after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 calcmode="lin" valueType="num">
                                      <p:cBhvr>
                                        <p:cTn id="17"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9">
                                            <p:txEl>
                                              <p:pRg st="1" end="1"/>
                                            </p:txEl>
                                          </p:spTgt>
                                        </p:tgtEl>
                                      </p:cBhvr>
                                    </p:animEffect>
                                  </p:childTnLst>
                                </p:cTn>
                              </p:par>
                            </p:childTnLst>
                          </p:cTn>
                        </p:par>
                        <p:par>
                          <p:cTn id="20" fill="hold">
                            <p:stCondLst>
                              <p:cond delay="1750"/>
                            </p:stCondLst>
                            <p:childTnLst>
                              <p:par>
                                <p:cTn id="21" presetID="53" presetClass="entr" presetSubtype="16" fill="hold" nodeType="after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 calcmode="lin" valueType="num">
                                      <p:cBhvr>
                                        <p:cTn id="23"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9">
                                            <p:txEl>
                                              <p:pRg st="2" end="2"/>
                                            </p:txEl>
                                          </p:spTgt>
                                        </p:tgtEl>
                                      </p:cBhvr>
                                    </p:animEffect>
                                  </p:childTnLst>
                                </p:cTn>
                              </p:par>
                            </p:childTnLst>
                          </p:cTn>
                        </p:par>
                        <p:par>
                          <p:cTn id="26" fill="hold">
                            <p:stCondLst>
                              <p:cond delay="2250"/>
                            </p:stCondLst>
                            <p:childTnLst>
                              <p:par>
                                <p:cTn id="27" presetID="53" presetClass="entr" presetSubtype="16" fill="hold" nodeType="after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 calcmode="lin" valueType="num">
                                      <p:cBhvr>
                                        <p:cTn id="29"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9">
                                            <p:txEl>
                                              <p:pRg st="3" end="3"/>
                                            </p:txEl>
                                          </p:spTgt>
                                        </p:tgtEl>
                                      </p:cBhvr>
                                    </p:animEffect>
                                  </p:childTnLst>
                                </p:cTn>
                              </p:par>
                            </p:childTnLst>
                          </p:cTn>
                        </p:par>
                        <p:par>
                          <p:cTn id="32" fill="hold">
                            <p:stCondLst>
                              <p:cond delay="2750"/>
                            </p:stCondLst>
                            <p:childTnLst>
                              <p:par>
                                <p:cTn id="33" presetID="53" presetClass="entr" presetSubtype="16" fill="hold" nodeType="after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 calcmode="lin" valueType="num">
                                      <p:cBhvr>
                                        <p:cTn id="35"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36CA0-C870-4E0F-87A7-F7C850F6C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50" y="1042850"/>
            <a:ext cx="6743700" cy="4772299"/>
          </a:xfrm>
          <a:prstGeom prst="snip2DiagRect">
            <a:avLst/>
          </a:prstGeom>
          <a:solidFill>
            <a:srgbClr val="FFFFFF">
              <a:shade val="85000"/>
            </a:srgbClr>
          </a:solidFill>
          <a:ln w="76200" cap="sq">
            <a:solidFill>
              <a:schemeClr val="tx1"/>
            </a:solidFill>
            <a:miter lim="800000"/>
          </a:ln>
          <a:effectLst>
            <a:glow rad="2286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765705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out)">
                                      <p:cBhvr>
                                        <p:cTn id="7"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87FA-7E00-4565-A1BD-7797B425C8FB}"/>
              </a:ext>
            </a:extLst>
          </p:cNvPr>
          <p:cNvSpPr>
            <a:spLocks noGrp="1"/>
          </p:cNvSpPr>
          <p:nvPr>
            <p:ph type="ctrTitle"/>
          </p:nvPr>
        </p:nvSpPr>
        <p:spPr>
          <a:xfrm>
            <a:off x="2219417" y="0"/>
            <a:ext cx="7316679" cy="985421"/>
          </a:xfrm>
          <a:noFill/>
        </p:spPr>
        <p:txBody>
          <a:bodyPr>
            <a:normAutofit/>
          </a:bodyPr>
          <a:lstStyle/>
          <a:p>
            <a:r>
              <a:rPr lang="en-IN" b="1" u="sng" dirty="0">
                <a:solidFill>
                  <a:schemeClr val="bg1"/>
                </a:solidFill>
                <a:latin typeface="Algerian" panose="04020705040A02060702" pitchFamily="82" charset="0"/>
                <a:cs typeface="Times New Roman" panose="02020603050405020304" pitchFamily="18" charset="0"/>
              </a:rPr>
              <a:t>INTRODUCTION</a:t>
            </a:r>
            <a:r>
              <a:rPr lang="en-IN" b="1" dirty="0">
                <a:solidFill>
                  <a:schemeClr val="bg1"/>
                </a:solidFill>
                <a:latin typeface="Algerian" panose="04020705040A02060702" pitchFamily="82" charset="0"/>
                <a:cs typeface="Times New Roman" panose="02020603050405020304" pitchFamily="18" charset="0"/>
              </a:rPr>
              <a:t> </a:t>
            </a:r>
          </a:p>
        </p:txBody>
      </p:sp>
      <p:sp>
        <p:nvSpPr>
          <p:cNvPr id="3" name="Subtitle 2">
            <a:extLst>
              <a:ext uri="{FF2B5EF4-FFF2-40B4-BE49-F238E27FC236}">
                <a16:creationId xmlns:a16="http://schemas.microsoft.com/office/drawing/2014/main" id="{726CCEA8-82AB-449D-88A5-752CDEDC7D72}"/>
              </a:ext>
            </a:extLst>
          </p:cNvPr>
          <p:cNvSpPr>
            <a:spLocks noGrp="1"/>
          </p:cNvSpPr>
          <p:nvPr>
            <p:ph type="subTitle" idx="1"/>
          </p:nvPr>
        </p:nvSpPr>
        <p:spPr>
          <a:xfrm>
            <a:off x="1501185" y="1160757"/>
            <a:ext cx="9189630" cy="907741"/>
          </a:xfrm>
        </p:spPr>
        <p:txBody>
          <a:bodyPr>
            <a:noAutofit/>
          </a:bodyPr>
          <a:lstStyle/>
          <a:p>
            <a:r>
              <a:rPr lang="en-US" sz="4400" b="1" i="0" u="sng" dirty="0">
                <a:solidFill>
                  <a:schemeClr val="accent4">
                    <a:lumMod val="60000"/>
                    <a:lumOff val="40000"/>
                  </a:schemeClr>
                </a:solidFill>
                <a:effectLst/>
                <a:latin typeface="Times New Roman" panose="02020603050405020304" pitchFamily="18" charset="0"/>
                <a:cs typeface="Times New Roman" panose="02020603050405020304" pitchFamily="18" charset="0"/>
              </a:rPr>
              <a:t>Python for Everybody Specialization</a:t>
            </a:r>
          </a:p>
          <a:p>
            <a:pPr algn="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64E0804-9EAC-4CA8-BFD2-6AC1ECC1A100}"/>
              </a:ext>
            </a:extLst>
          </p:cNvPr>
          <p:cNvPicPr>
            <a:picLocks noChangeAspect="1"/>
          </p:cNvPicPr>
          <p:nvPr/>
        </p:nvPicPr>
        <p:blipFill rotWithShape="1">
          <a:blip r:embed="rId2">
            <a:extLst>
              <a:ext uri="{28A0092B-C50C-407E-A947-70E740481C1C}">
                <a14:useLocalDpi xmlns:a14="http://schemas.microsoft.com/office/drawing/2010/main" val="0"/>
              </a:ext>
            </a:extLst>
          </a:blip>
          <a:srcRect l="18994" r="19595"/>
          <a:stretch/>
        </p:blipFill>
        <p:spPr>
          <a:xfrm>
            <a:off x="10690815" y="264553"/>
            <a:ext cx="1285818" cy="1147832"/>
          </a:xfrm>
          <a:prstGeom prst="rect">
            <a:avLst/>
          </a:prstGeom>
        </p:spPr>
      </p:pic>
      <p:pic>
        <p:nvPicPr>
          <p:cNvPr id="8" name="Picture 7">
            <a:extLst>
              <a:ext uri="{FF2B5EF4-FFF2-40B4-BE49-F238E27FC236}">
                <a16:creationId xmlns:a16="http://schemas.microsoft.com/office/drawing/2014/main" id="{C55F713D-B938-4ACB-97D1-0E822DEAD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67" y="221105"/>
            <a:ext cx="1285818" cy="1191280"/>
          </a:xfrm>
          <a:prstGeom prst="rect">
            <a:avLst/>
          </a:prstGeom>
        </p:spPr>
      </p:pic>
      <p:pic>
        <p:nvPicPr>
          <p:cNvPr id="10" name="Picture 9">
            <a:extLst>
              <a:ext uri="{FF2B5EF4-FFF2-40B4-BE49-F238E27FC236}">
                <a16:creationId xmlns:a16="http://schemas.microsoft.com/office/drawing/2014/main" id="{B6125EB1-935D-4964-914D-955125CCC8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79" y="2763500"/>
            <a:ext cx="3836222" cy="3006985"/>
          </a:xfrm>
          <a:prstGeom prst="rect">
            <a:avLst/>
          </a:prstGeom>
          <a:solidFill>
            <a:srgbClr val="FFFFFF">
              <a:shade val="85000"/>
            </a:srgbClr>
          </a:solidFill>
          <a:ln w="57150" cap="sq">
            <a:solidFill>
              <a:schemeClr val="bg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extBox 10">
            <a:extLst>
              <a:ext uri="{FF2B5EF4-FFF2-40B4-BE49-F238E27FC236}">
                <a16:creationId xmlns:a16="http://schemas.microsoft.com/office/drawing/2014/main" id="{9E23BAF2-6CC8-4F89-AC5B-0A1C588702F2}"/>
              </a:ext>
            </a:extLst>
          </p:cNvPr>
          <p:cNvSpPr txBox="1"/>
          <p:nvPr/>
        </p:nvSpPr>
        <p:spPr>
          <a:xfrm>
            <a:off x="5140170" y="2763500"/>
            <a:ext cx="6729274" cy="2841034"/>
          </a:xfrm>
          <a:prstGeom prst="rect">
            <a:avLst/>
          </a:prstGeom>
          <a:solidFill>
            <a:schemeClr val="accent6"/>
          </a:solidFill>
          <a:ln w="57150">
            <a:solidFill>
              <a:schemeClr val="bg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lnSpc>
                <a:spcPct val="107000"/>
              </a:lnSpc>
              <a:spcAft>
                <a:spcPts val="800"/>
              </a:spcAft>
            </a:pPr>
            <a:r>
              <a:rPr lang="en-US" sz="2400" b="1" dirty="0">
                <a:effectLst/>
                <a:latin typeface="Calibri" panose="020F0502020204030204" pitchFamily="34" charset="0"/>
                <a:ea typeface="Calibri" panose="020F0502020204030204" pitchFamily="34" charset="0"/>
                <a:cs typeface="Mangal" panose="02040503050203030202" pitchFamily="18" charset="0"/>
              </a:rPr>
              <a:t>This Specialization introduces to fundamental programming concepts including data structures, networked application program interfaces, and databases, using the Python programming language. We Learn to Program and Analyze Data with Python and  develop programs to gather, clean, analyze, and visualize data.</a:t>
            </a:r>
            <a:r>
              <a:rPr lang="en-IN" sz="2400" b="1"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577043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1500"/>
                            </p:stCondLst>
                            <p:childTnLst>
                              <p:par>
                                <p:cTn id="13" presetID="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250" fill="hold"/>
                                        <p:tgtEl>
                                          <p:spTgt spid="8"/>
                                        </p:tgtEl>
                                        <p:attrNameLst>
                                          <p:attrName>ppt_x</p:attrName>
                                        </p:attrNameLst>
                                      </p:cBhvr>
                                      <p:tavLst>
                                        <p:tav tm="0">
                                          <p:val>
                                            <p:strVal val="#ppt_x"/>
                                          </p:val>
                                        </p:tav>
                                        <p:tav tm="100000">
                                          <p:val>
                                            <p:strVal val="#ppt_x"/>
                                          </p:val>
                                        </p:tav>
                                      </p:tavLst>
                                    </p:anim>
                                    <p:anim calcmode="lin" valueType="num">
                                      <p:cBhvr additive="base">
                                        <p:cTn id="16" dur="2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50" fill="hold"/>
                                        <p:tgtEl>
                                          <p:spTgt spid="6"/>
                                        </p:tgtEl>
                                        <p:attrNameLst>
                                          <p:attrName>ppt_x</p:attrName>
                                        </p:attrNameLst>
                                      </p:cBhvr>
                                      <p:tavLst>
                                        <p:tav tm="0">
                                          <p:val>
                                            <p:strVal val="#ppt_x"/>
                                          </p:val>
                                        </p:tav>
                                        <p:tav tm="100000">
                                          <p:val>
                                            <p:strVal val="#ppt_x"/>
                                          </p:val>
                                        </p:tav>
                                      </p:tavLst>
                                    </p:anim>
                                    <p:anim calcmode="lin" valueType="num">
                                      <p:cBhvr additive="base">
                                        <p:cTn id="20" dur="25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4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25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2750"/>
                            </p:stCondLst>
                            <p:childTnLst>
                              <p:par>
                                <p:cTn id="32" presetID="2" presetClass="entr" presetSubtype="6" fill="hold" nodeType="after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2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5"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0FB903B-C198-471A-88AE-D91A712E27B2}"/>
              </a:ext>
            </a:extLst>
          </p:cNvPr>
          <p:cNvGraphicFramePr>
            <a:graphicFrameLocks noGrp="1"/>
          </p:cNvGraphicFramePr>
          <p:nvPr>
            <p:extLst>
              <p:ext uri="{D42A27DB-BD31-4B8C-83A1-F6EECF244321}">
                <p14:modId xmlns:p14="http://schemas.microsoft.com/office/powerpoint/2010/main" val="1835820998"/>
              </p:ext>
            </p:extLst>
          </p:nvPr>
        </p:nvGraphicFramePr>
        <p:xfrm>
          <a:off x="841159" y="313211"/>
          <a:ext cx="10509682" cy="6231578"/>
        </p:xfrm>
        <a:graphic>
          <a:graphicData uri="http://schemas.openxmlformats.org/drawingml/2006/table">
            <a:tbl>
              <a:tblPr firstRow="1" bandRow="1">
                <a:tableStyleId>{46F890A9-2807-4EBB-B81D-B2AA78EC7F39}</a:tableStyleId>
              </a:tblPr>
              <a:tblGrid>
                <a:gridCol w="5257800">
                  <a:extLst>
                    <a:ext uri="{9D8B030D-6E8A-4147-A177-3AD203B41FA5}">
                      <a16:colId xmlns:a16="http://schemas.microsoft.com/office/drawing/2014/main" val="185374293"/>
                    </a:ext>
                  </a:extLst>
                </a:gridCol>
                <a:gridCol w="5251882">
                  <a:extLst>
                    <a:ext uri="{9D8B030D-6E8A-4147-A177-3AD203B41FA5}">
                      <a16:colId xmlns:a16="http://schemas.microsoft.com/office/drawing/2014/main" val="1183488978"/>
                    </a:ext>
                  </a:extLst>
                </a:gridCol>
              </a:tblGrid>
              <a:tr h="1293920">
                <a:tc>
                  <a:txBody>
                    <a:bodyPr/>
                    <a:lstStyle/>
                    <a:p>
                      <a:pPr algn="ctr">
                        <a:lnSpc>
                          <a:spcPct val="200000"/>
                        </a:lnSpc>
                      </a:pPr>
                      <a:r>
                        <a:rPr lang="en-IN" sz="3600" u="none" dirty="0">
                          <a:solidFill>
                            <a:sysClr val="windowText" lastClr="000000"/>
                          </a:solidFill>
                        </a:rPr>
                        <a:t>COURSE</a:t>
                      </a:r>
                      <a:endParaRPr lang="en-IN" sz="3600" u="none" dirty="0">
                        <a:solidFill>
                          <a:sysClr val="windowText" lastClr="000000"/>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en-IN" sz="3600" u="none" dirty="0">
                          <a:solidFill>
                            <a:sysClr val="windowText" lastClr="000000"/>
                          </a:solidFill>
                        </a:rPr>
                        <a:t>SKILLS LEARNT</a:t>
                      </a:r>
                      <a:endParaRPr lang="en-IN" sz="3600" u="none" dirty="0">
                        <a:solidFill>
                          <a:sysClr val="windowText" lastClr="000000"/>
                        </a:solidFill>
                        <a:latin typeface="Times New Roman" panose="02020603050405020304" pitchFamily="18" charset="0"/>
                        <a:cs typeface="Times New Roman" panose="02020603050405020304" pitchFamily="18" charset="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8722218"/>
                  </a:ext>
                </a:extLst>
              </a:tr>
              <a:tr h="1116736">
                <a:tc>
                  <a:txBody>
                    <a:bodyPr/>
                    <a:lstStyle/>
                    <a:p>
                      <a:pPr marL="342900" lvl="0" indent="-342900" algn="l">
                        <a:lnSpc>
                          <a:spcPct val="100000"/>
                        </a:lnSpc>
                        <a:buFont typeface="Wingdings" panose="05000000000000000000" pitchFamily="2" charset="2"/>
                        <a:buChar char="q"/>
                      </a:pPr>
                      <a:r>
                        <a:rPr lang="en-IN" sz="2600" b="1" u="none" strike="noStrike" kern="1200" baseline="0" dirty="0">
                          <a:solidFill>
                            <a:sysClr val="windowText" lastClr="000000"/>
                          </a:solidFill>
                        </a:rPr>
                        <a:t>Programming for Everybody</a:t>
                      </a:r>
                      <a:endParaRPr lang="en-IN" sz="2600" b="1" dirty="0">
                        <a:solidFill>
                          <a:sysClr val="windowText" lastClr="000000"/>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742950" lvl="1" indent="-285750" algn="l">
                        <a:lnSpc>
                          <a:spcPct val="100000"/>
                        </a:lnSpc>
                        <a:buFont typeface="Wingdings" panose="05000000000000000000" pitchFamily="2" charset="2"/>
                        <a:buChar char="ü"/>
                      </a:pPr>
                      <a:r>
                        <a:rPr lang="en-IN" sz="2400" b="0" kern="1200" dirty="0">
                          <a:solidFill>
                            <a:sysClr val="windowText" lastClr="000000"/>
                          </a:solidFill>
                          <a:effectLst/>
                        </a:rPr>
                        <a:t>BASIC PROGRAMMING </a:t>
                      </a:r>
                    </a:p>
                    <a:p>
                      <a:pPr marL="742950" lvl="1" indent="-285750" algn="l">
                        <a:lnSpc>
                          <a:spcPct val="100000"/>
                        </a:lnSpc>
                        <a:buFont typeface="Wingdings" panose="05000000000000000000" pitchFamily="2" charset="2"/>
                        <a:buChar char="ü"/>
                      </a:pPr>
                      <a:r>
                        <a:rPr lang="en-IN" sz="2400" b="0" kern="1200" dirty="0">
                          <a:solidFill>
                            <a:sysClr val="windowText" lastClr="000000"/>
                          </a:solidFill>
                          <a:effectLst/>
                        </a:rPr>
                        <a:t>PYTHON PROGRAMMING</a:t>
                      </a:r>
                    </a:p>
                    <a:p>
                      <a:pPr marL="742950" lvl="1" indent="-285750" algn="l">
                        <a:lnSpc>
                          <a:spcPct val="100000"/>
                        </a:lnSpc>
                        <a:buFont typeface="Wingdings" panose="05000000000000000000" pitchFamily="2" charset="2"/>
                        <a:buChar char="ü"/>
                      </a:pPr>
                      <a:r>
                        <a:rPr lang="en-IN" sz="2400" b="0" kern="1200" dirty="0">
                          <a:solidFill>
                            <a:sysClr val="windowText" lastClr="000000"/>
                          </a:solidFill>
                          <a:effectLst/>
                        </a:rPr>
                        <a:t>PYTHON SYNTAX AND SEMANTICS</a:t>
                      </a:r>
                      <a:endParaRPr lang="en-IN" sz="2400" b="0" i="0" kern="1200" dirty="0">
                        <a:solidFill>
                          <a:sysClr val="windowText" lastClr="000000"/>
                        </a:solidFill>
                        <a:effectLst/>
                        <a:latin typeface="Times New Roman" panose="02020603050405020304" pitchFamily="18" charset="0"/>
                        <a:ea typeface="+mn-ea"/>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700739"/>
                  </a:ext>
                </a:extLst>
              </a:tr>
              <a:tr h="1265492">
                <a:tc>
                  <a:txBody>
                    <a:bodyPr/>
                    <a:lstStyle/>
                    <a:p>
                      <a:pPr marL="342900" lvl="0" indent="-342900" algn="l">
                        <a:lnSpc>
                          <a:spcPct val="100000"/>
                        </a:lnSpc>
                        <a:buFont typeface="Wingdings" panose="05000000000000000000" pitchFamily="2" charset="2"/>
                        <a:buChar char="q"/>
                      </a:pPr>
                      <a:r>
                        <a:rPr lang="en-IN" sz="2600" b="1" u="none" strike="noStrike" kern="1200" baseline="0" dirty="0">
                          <a:solidFill>
                            <a:sysClr val="windowText" lastClr="000000"/>
                          </a:solidFill>
                        </a:rPr>
                        <a:t>Python Data Structures</a:t>
                      </a:r>
                      <a:endParaRPr lang="en-IN" sz="2600" b="1" dirty="0">
                        <a:solidFill>
                          <a:sysClr val="windowText" lastClr="000000"/>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742950" lvl="1" indent="-285750" algn="l">
                        <a:lnSpc>
                          <a:spcPct val="100000"/>
                        </a:lnSpc>
                        <a:buFont typeface="Wingdings" panose="05000000000000000000" pitchFamily="2" charset="2"/>
                        <a:buChar char="ü"/>
                      </a:pPr>
                      <a:r>
                        <a:rPr lang="en-IN" sz="2400" b="0" kern="1200" dirty="0">
                          <a:solidFill>
                            <a:sysClr val="windowText" lastClr="000000"/>
                          </a:solidFill>
                          <a:effectLst/>
                        </a:rPr>
                        <a:t>LIST</a:t>
                      </a:r>
                    </a:p>
                    <a:p>
                      <a:pPr marL="742950" lvl="1" indent="-285750" algn="l">
                        <a:lnSpc>
                          <a:spcPct val="100000"/>
                        </a:lnSpc>
                        <a:buFont typeface="Wingdings" panose="05000000000000000000" pitchFamily="2" charset="2"/>
                        <a:buChar char="ü"/>
                      </a:pPr>
                      <a:r>
                        <a:rPr lang="en-IN" sz="2400" b="0" kern="1200" dirty="0">
                          <a:solidFill>
                            <a:sysClr val="windowText" lastClr="000000"/>
                          </a:solidFill>
                          <a:effectLst/>
                        </a:rPr>
                        <a:t>TUPLES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2400" b="0" kern="1200" dirty="0">
                          <a:solidFill>
                            <a:sysClr val="windowText" lastClr="000000"/>
                          </a:solidFill>
                          <a:effectLst/>
                        </a:rPr>
                        <a:t>DICTIONARIES</a:t>
                      </a:r>
                      <a:endParaRPr lang="en-IN" sz="2400" b="0" i="0" kern="1200" dirty="0">
                        <a:solidFill>
                          <a:sysClr val="windowText" lastClr="000000"/>
                        </a:solidFill>
                        <a:effectLst/>
                        <a:latin typeface="Times New Roman" panose="02020603050405020304" pitchFamily="18" charset="0"/>
                        <a:ea typeface="+mn-ea"/>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1512575"/>
                  </a:ext>
                </a:extLst>
              </a:tr>
              <a:tr h="1217954">
                <a:tc>
                  <a:txBody>
                    <a:bodyPr/>
                    <a:lstStyle/>
                    <a:p>
                      <a:pPr marL="342900" lvl="0" indent="-342900" algn="l">
                        <a:lnSpc>
                          <a:spcPct val="100000"/>
                        </a:lnSpc>
                        <a:buFont typeface="Wingdings" panose="05000000000000000000" pitchFamily="2" charset="2"/>
                        <a:buChar char="q"/>
                      </a:pPr>
                      <a:r>
                        <a:rPr lang="en-US" sz="2600" b="1" u="none" strike="noStrike" kern="1200" baseline="0" dirty="0">
                          <a:solidFill>
                            <a:sysClr val="windowText" lastClr="000000"/>
                          </a:solidFill>
                        </a:rPr>
                        <a:t>Using Python to Access Web Data</a:t>
                      </a:r>
                      <a:endParaRPr lang="en-IN" sz="2600" b="1" dirty="0">
                        <a:solidFill>
                          <a:sysClr val="windowText" lastClr="000000"/>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742950" lvl="1" indent="-285750" algn="l">
                        <a:lnSpc>
                          <a:spcPct val="100000"/>
                        </a:lnSpc>
                        <a:buFont typeface="Wingdings" panose="05000000000000000000" pitchFamily="2" charset="2"/>
                        <a:buChar char="ü"/>
                      </a:pPr>
                      <a:r>
                        <a:rPr lang="en-US" sz="2400" b="0" kern="1200" dirty="0">
                          <a:solidFill>
                            <a:sysClr val="windowText" lastClr="000000"/>
                          </a:solidFill>
                          <a:effectLst/>
                        </a:rPr>
                        <a:t>XML</a:t>
                      </a:r>
                    </a:p>
                    <a:p>
                      <a:pPr marL="742950" lvl="1" indent="-285750" algn="l">
                        <a:lnSpc>
                          <a:spcPct val="100000"/>
                        </a:lnSpc>
                        <a:buFont typeface="Wingdings" panose="05000000000000000000" pitchFamily="2" charset="2"/>
                        <a:buChar char="ü"/>
                      </a:pPr>
                      <a:r>
                        <a:rPr lang="en-US" sz="2400" b="0" kern="1200" dirty="0">
                          <a:solidFill>
                            <a:sysClr val="windowText" lastClr="000000"/>
                          </a:solidFill>
                          <a:effectLst/>
                        </a:rPr>
                        <a:t>JSON</a:t>
                      </a:r>
                    </a:p>
                    <a:p>
                      <a:pPr marL="742950" lvl="1" indent="-285750" algn="l">
                        <a:lnSpc>
                          <a:spcPct val="100000"/>
                        </a:lnSpc>
                        <a:buFont typeface="Wingdings" panose="05000000000000000000" pitchFamily="2" charset="2"/>
                        <a:buChar char="ü"/>
                      </a:pPr>
                      <a:r>
                        <a:rPr lang="en-IN" sz="2400" b="0" kern="1200" dirty="0">
                          <a:solidFill>
                            <a:sysClr val="windowText" lastClr="000000"/>
                          </a:solidFill>
                          <a:effectLst/>
                        </a:rPr>
                        <a:t>WEB SCRAPING</a:t>
                      </a:r>
                      <a:endParaRPr lang="en-IN" sz="2400" b="0" dirty="0">
                        <a:solidFill>
                          <a:sysClr val="windowText" lastClr="000000"/>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5947669"/>
                  </a:ext>
                </a:extLst>
              </a:tr>
              <a:tr h="1265492">
                <a:tc>
                  <a:txBody>
                    <a:bodyPr/>
                    <a:lstStyle/>
                    <a:p>
                      <a:pPr marL="342900" lvl="0" indent="-342900" algn="l">
                        <a:lnSpc>
                          <a:spcPct val="100000"/>
                        </a:lnSpc>
                        <a:buFont typeface="Wingdings" panose="05000000000000000000" pitchFamily="2" charset="2"/>
                        <a:buChar char="q"/>
                      </a:pPr>
                      <a:r>
                        <a:rPr lang="en-IN" sz="2600" b="1" u="none" strike="noStrike" kern="1200" baseline="0" dirty="0">
                          <a:solidFill>
                            <a:sysClr val="windowText" lastClr="000000"/>
                          </a:solidFill>
                        </a:rPr>
                        <a:t>Using Databases with Python</a:t>
                      </a:r>
                      <a:endParaRPr lang="en-IN" sz="2600" b="1" dirty="0">
                        <a:solidFill>
                          <a:sysClr val="windowText" lastClr="000000"/>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742950" lvl="1" indent="-285750" algn="l">
                        <a:lnSpc>
                          <a:spcPct val="100000"/>
                        </a:lnSpc>
                        <a:buFont typeface="Wingdings" panose="05000000000000000000" pitchFamily="2" charset="2"/>
                        <a:buChar char="ü"/>
                      </a:pPr>
                      <a:r>
                        <a:rPr lang="en-IN" sz="2400" b="0" kern="1200" dirty="0">
                          <a:solidFill>
                            <a:sysClr val="windowText" lastClr="000000"/>
                          </a:solidFill>
                          <a:effectLst/>
                        </a:rPr>
                        <a:t>SQL</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2400" b="0" kern="1200" dirty="0">
                          <a:solidFill>
                            <a:sysClr val="windowText" lastClr="000000"/>
                          </a:solidFill>
                          <a:effectLst/>
                        </a:rPr>
                        <a:t>SQLITE3 </a:t>
                      </a:r>
                    </a:p>
                    <a:p>
                      <a:pPr marL="742950" lvl="1" indent="-285750" algn="l">
                        <a:lnSpc>
                          <a:spcPct val="100000"/>
                        </a:lnSpc>
                        <a:buFont typeface="Wingdings" panose="05000000000000000000" pitchFamily="2" charset="2"/>
                        <a:buChar char="ü"/>
                      </a:pPr>
                      <a:r>
                        <a:rPr lang="en-IN" sz="2400" b="0" kern="1200" dirty="0">
                          <a:solidFill>
                            <a:sysClr val="windowText" lastClr="000000"/>
                          </a:solidFill>
                          <a:effectLst/>
                        </a:rPr>
                        <a:t>DATABASE (DBMS)</a:t>
                      </a:r>
                      <a:endParaRPr lang="en-IN" sz="2400" b="0" i="0" kern="1200" dirty="0">
                        <a:solidFill>
                          <a:sysClr val="windowText" lastClr="000000"/>
                        </a:solidFill>
                        <a:effectLst/>
                        <a:latin typeface="Times New Roman" panose="02020603050405020304" pitchFamily="18" charset="0"/>
                        <a:ea typeface="+mn-ea"/>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023046"/>
                  </a:ext>
                </a:extLst>
              </a:tr>
            </a:tbl>
          </a:graphicData>
        </a:graphic>
      </p:graphicFrame>
    </p:spTree>
    <p:extLst>
      <p:ext uri="{BB962C8B-B14F-4D97-AF65-F5344CB8AC3E}">
        <p14:creationId xmlns:p14="http://schemas.microsoft.com/office/powerpoint/2010/main" val="1752140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2)">
                                      <p:cBhvr>
                                        <p:cTn id="7"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731146" y="119972"/>
            <a:ext cx="8214163" cy="926971"/>
          </a:xfrm>
        </p:spPr>
        <p:txBody>
          <a:bodyPr>
            <a:normAutofit/>
          </a:bodyPr>
          <a:lstStyle/>
          <a:p>
            <a:r>
              <a:rPr lang="en-IN" b="1" u="sng" dirty="0">
                <a:solidFill>
                  <a:schemeClr val="bg1"/>
                </a:solidFill>
                <a:latin typeface="Algerian" panose="04020705040A02060702" pitchFamily="82" charset="0"/>
                <a:cs typeface="Times New Roman" panose="02020603050405020304" pitchFamily="18" charset="0"/>
              </a:rPr>
              <a:t>PROJECT</a:t>
            </a:r>
          </a:p>
        </p:txBody>
      </p:sp>
      <p:sp>
        <p:nvSpPr>
          <p:cNvPr id="9" name="Subtitle 8">
            <a:extLst>
              <a:ext uri="{FF2B5EF4-FFF2-40B4-BE49-F238E27FC236}">
                <a16:creationId xmlns:a16="http://schemas.microsoft.com/office/drawing/2014/main" id="{70C0287B-3D78-41B3-8E2E-A03D938E3ED5}"/>
              </a:ext>
            </a:extLst>
          </p:cNvPr>
          <p:cNvSpPr>
            <a:spLocks noGrp="1"/>
          </p:cNvSpPr>
          <p:nvPr>
            <p:ph type="subTitle" idx="1"/>
          </p:nvPr>
        </p:nvSpPr>
        <p:spPr>
          <a:xfrm>
            <a:off x="1920538" y="4178901"/>
            <a:ext cx="3931875" cy="1632156"/>
          </a:xfrm>
        </p:spPr>
        <p:txBody>
          <a:bodyPr>
            <a:normAutofit/>
          </a:bodyPr>
          <a:lstStyle/>
          <a:p>
            <a:r>
              <a:rPr lang="en-IN" sz="3600" b="1" u="sng" dirty="0">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DASHBOARD</a:t>
            </a:r>
            <a:r>
              <a:rPr lang="en-IN" sz="3600" b="1" dirty="0">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 </a:t>
            </a:r>
          </a:p>
          <a:p>
            <a:pPr marL="1257300" lvl="2" indent="-342900" algn="l">
              <a:buFont typeface="Wingdings" panose="05000000000000000000" pitchFamily="2" charset="2"/>
              <a:buChar char="Ø"/>
            </a:pPr>
            <a:endParaRPr lang="en-IN" sz="300" b="1" dirty="0">
              <a:solidFill>
                <a:schemeClr val="bg1"/>
              </a:solidFill>
              <a:latin typeface="Times New Roman" panose="02020603050405020304" pitchFamily="18" charset="0"/>
              <a:cs typeface="Times New Roman" panose="02020603050405020304" pitchFamily="18" charset="0"/>
            </a:endParaRPr>
          </a:p>
          <a:p>
            <a:pPr marL="1257300" lvl="2" indent="-342900" algn="l">
              <a:buFont typeface="Wingdings" panose="05000000000000000000" pitchFamily="2" charset="2"/>
              <a:buChar char="Ø"/>
            </a:pPr>
            <a:r>
              <a:rPr lang="en-IN" sz="2400" b="1" dirty="0">
                <a:solidFill>
                  <a:schemeClr val="bg1"/>
                </a:solidFill>
                <a:latin typeface="Times New Roman" panose="02020603050405020304" pitchFamily="18" charset="0"/>
                <a:cs typeface="Times New Roman" panose="02020603050405020304" pitchFamily="18" charset="0"/>
              </a:rPr>
              <a:t>EMPLOYEE</a:t>
            </a:r>
          </a:p>
          <a:p>
            <a:pPr marL="1257300" lvl="2" indent="-342900" algn="l">
              <a:buFont typeface="Wingdings" panose="05000000000000000000" pitchFamily="2" charset="2"/>
              <a:buChar char="Ø"/>
            </a:pPr>
            <a:r>
              <a:rPr lang="en-IN" sz="2400" b="1" dirty="0">
                <a:solidFill>
                  <a:schemeClr val="bg1"/>
                </a:solidFill>
                <a:latin typeface="Times New Roman" panose="02020603050405020304" pitchFamily="18" charset="0"/>
                <a:cs typeface="Times New Roman" panose="02020603050405020304" pitchFamily="18" charset="0"/>
              </a:rPr>
              <a:t>STUDENT</a:t>
            </a:r>
          </a:p>
        </p:txBody>
      </p:sp>
      <p:pic>
        <p:nvPicPr>
          <p:cNvPr id="3" name="Picture 2">
            <a:extLst>
              <a:ext uri="{FF2B5EF4-FFF2-40B4-BE49-F238E27FC236}">
                <a16:creationId xmlns:a16="http://schemas.microsoft.com/office/drawing/2014/main" id="{B16CB281-FAF6-4A2B-9988-E5D85CCDDBF8}"/>
              </a:ext>
            </a:extLst>
          </p:cNvPr>
          <p:cNvPicPr>
            <a:picLocks noChangeAspect="1"/>
          </p:cNvPicPr>
          <p:nvPr/>
        </p:nvPicPr>
        <p:blipFill rotWithShape="1">
          <a:blip r:embed="rId2">
            <a:extLst>
              <a:ext uri="{28A0092B-C50C-407E-A947-70E740481C1C}">
                <a14:useLocalDpi xmlns:a14="http://schemas.microsoft.com/office/drawing/2010/main" val="0"/>
              </a:ext>
            </a:extLst>
          </a:blip>
          <a:srcRect l="30145" t="7508" r="24709" b="23333"/>
          <a:stretch/>
        </p:blipFill>
        <p:spPr>
          <a:xfrm>
            <a:off x="6830821" y="1512524"/>
            <a:ext cx="4988473" cy="4298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D85EDF83-642B-44F0-AE79-5BF3F556A2D7}"/>
              </a:ext>
            </a:extLst>
          </p:cNvPr>
          <p:cNvSpPr txBox="1"/>
          <p:nvPr/>
        </p:nvSpPr>
        <p:spPr>
          <a:xfrm>
            <a:off x="248575" y="1399632"/>
            <a:ext cx="6024979" cy="2262158"/>
          </a:xfrm>
          <a:prstGeom prst="rect">
            <a:avLst/>
          </a:prstGeom>
          <a:noFill/>
        </p:spPr>
        <p:txBody>
          <a:bodyPr wrap="square" rtlCol="0">
            <a:spAutoFit/>
          </a:bodyPr>
          <a:lstStyle/>
          <a:p>
            <a:pPr algn="ctr"/>
            <a:r>
              <a:rPr lang="en-IN" sz="3600" b="1" u="sng"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Times New Roman" panose="02020603050405020304" pitchFamily="18" charset="0"/>
              </a:rPr>
              <a:t>TOOLS &amp; TECHNOLOGIES</a:t>
            </a:r>
          </a:p>
          <a:p>
            <a:pPr algn="ctr"/>
            <a:endParaRPr lang="en-IN" sz="900" dirty="0">
              <a:solidFill>
                <a:schemeClr val="bg1"/>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q"/>
            </a:pPr>
            <a:r>
              <a:rPr lang="en-IN" sz="2400" b="1" dirty="0">
                <a:solidFill>
                  <a:schemeClr val="bg1"/>
                </a:solidFill>
                <a:latin typeface="Times New Roman" panose="02020603050405020304" pitchFamily="18" charset="0"/>
                <a:cs typeface="Times New Roman" panose="02020603050405020304" pitchFamily="18" charset="0"/>
              </a:rPr>
              <a:t>  BACK – END  :  MYSQL</a:t>
            </a:r>
          </a:p>
          <a:p>
            <a:pPr marL="742950" lvl="1" indent="-285750">
              <a:buFont typeface="Wingdings" panose="05000000000000000000" pitchFamily="2" charset="2"/>
              <a:buChar char="q"/>
            </a:pPr>
            <a:r>
              <a:rPr lang="en-IN" sz="2400" b="1" dirty="0">
                <a:solidFill>
                  <a:schemeClr val="bg1"/>
                </a:solidFill>
                <a:latin typeface="Times New Roman" panose="02020603050405020304" pitchFamily="18" charset="0"/>
                <a:cs typeface="Times New Roman" panose="02020603050405020304" pitchFamily="18" charset="0"/>
              </a:rPr>
              <a:t>  LANGUAGE  :  PYTHON</a:t>
            </a:r>
          </a:p>
          <a:p>
            <a:pPr marL="742950" lvl="1" indent="-285750">
              <a:buFont typeface="Wingdings" panose="05000000000000000000" pitchFamily="2" charset="2"/>
              <a:buChar char="q"/>
            </a:pPr>
            <a:r>
              <a:rPr lang="en-IN" sz="2400" b="1" dirty="0">
                <a:solidFill>
                  <a:schemeClr val="bg1"/>
                </a:solidFill>
                <a:latin typeface="Times New Roman" panose="02020603050405020304" pitchFamily="18" charset="0"/>
                <a:cs typeface="Times New Roman" panose="02020603050405020304" pitchFamily="18" charset="0"/>
              </a:rPr>
              <a:t>  FRONT – END  :  TKINTER</a:t>
            </a:r>
          </a:p>
          <a:p>
            <a:pPr marL="742950" lvl="1" indent="-285750">
              <a:buFont typeface="Wingdings" panose="05000000000000000000" pitchFamily="2" charset="2"/>
              <a:buChar char="q"/>
            </a:pPr>
            <a:r>
              <a:rPr lang="en-IN" sz="2400" b="1" dirty="0">
                <a:solidFill>
                  <a:schemeClr val="bg1"/>
                </a:solidFill>
                <a:latin typeface="Times New Roman" panose="02020603050405020304" pitchFamily="18" charset="0"/>
                <a:cs typeface="Times New Roman" panose="02020603050405020304" pitchFamily="18" charset="0"/>
              </a:rPr>
              <a:t>  EDITOR  :  ATOM TEXT EDITOR</a:t>
            </a:r>
          </a:p>
        </p:txBody>
      </p:sp>
      <p:sp>
        <p:nvSpPr>
          <p:cNvPr id="4" name="TextBox 3">
            <a:extLst>
              <a:ext uri="{FF2B5EF4-FFF2-40B4-BE49-F238E27FC236}">
                <a16:creationId xmlns:a16="http://schemas.microsoft.com/office/drawing/2014/main" id="{189522A2-CD71-40D7-AD68-1B011B18CB3B}"/>
              </a:ext>
            </a:extLst>
          </p:cNvPr>
          <p:cNvSpPr txBox="1"/>
          <p:nvPr/>
        </p:nvSpPr>
        <p:spPr>
          <a:xfrm>
            <a:off x="7945163" y="5962912"/>
            <a:ext cx="2759788"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HOME PAGE</a:t>
            </a:r>
          </a:p>
        </p:txBody>
      </p:sp>
    </p:spTree>
    <p:extLst>
      <p:ext uri="{BB962C8B-B14F-4D97-AF65-F5344CB8AC3E}">
        <p14:creationId xmlns:p14="http://schemas.microsoft.com/office/powerpoint/2010/main" val="35195458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out)">
                                      <p:cBhvr>
                                        <p:cTn id="11" dur="500"/>
                                        <p:tgtEl>
                                          <p:spTgt spid="3"/>
                                        </p:tgtEl>
                                      </p:cBhvr>
                                    </p:animEffect>
                                  </p:childTnLst>
                                </p:cTn>
                              </p:par>
                            </p:childTnLst>
                          </p:cTn>
                        </p:par>
                        <p:par>
                          <p:cTn id="12" fill="hold">
                            <p:stCondLst>
                              <p:cond delay="1000"/>
                            </p:stCondLst>
                            <p:childTnLst>
                              <p:par>
                                <p:cTn id="13" presetID="2" presetClass="entr" presetSubtype="9"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2" fill="hold" nodeType="after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additive="base">
                                        <p:cTn id="24" dur="25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5" dur="25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750"/>
                            </p:stCondLst>
                            <p:childTnLst>
                              <p:par>
                                <p:cTn id="27" presetID="2" presetClass="entr" presetSubtype="12" fill="hold" nodeType="after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 calcmode="lin" valueType="num">
                                      <p:cBhvr additive="base">
                                        <p:cTn id="29" dur="25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30" dur="25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 presetClass="entr" presetSubtype="12" fill="hold" nodeType="after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 calcmode="lin" valueType="num">
                                      <p:cBhvr additive="base">
                                        <p:cTn id="34" dur="25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5" dur="25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 presetClass="entr" presetSubtype="12" fill="hold" nodeType="after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 calcmode="lin" valueType="num">
                                      <p:cBhvr additive="base">
                                        <p:cTn id="39" dur="25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40" dur="25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 presetClass="entr" presetSubtype="12" fill="hold" nodeType="afterEffect">
                                  <p:stCondLst>
                                    <p:cond delay="0"/>
                                  </p:stCondLst>
                                  <p:childTnLst>
                                    <p:set>
                                      <p:cBhvr>
                                        <p:cTn id="43" dur="1" fill="hold">
                                          <p:stCondLst>
                                            <p:cond delay="0"/>
                                          </p:stCondLst>
                                        </p:cTn>
                                        <p:tgtEl>
                                          <p:spTgt spid="9">
                                            <p:txEl>
                                              <p:pRg st="0" end="0"/>
                                            </p:txEl>
                                          </p:spTgt>
                                        </p:tgtEl>
                                        <p:attrNameLst>
                                          <p:attrName>style.visibility</p:attrName>
                                        </p:attrNameLst>
                                      </p:cBhvr>
                                      <p:to>
                                        <p:strVal val="visible"/>
                                      </p:to>
                                    </p:set>
                                    <p:anim calcmode="lin" valueType="num">
                                      <p:cBhvr additive="base">
                                        <p:cTn id="44"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2" presetClass="entr" presetSubtype="4" fill="hold" nodeType="afterEffect">
                                  <p:stCondLst>
                                    <p:cond delay="0"/>
                                  </p:stCondLst>
                                  <p:childTnLst>
                                    <p:set>
                                      <p:cBhvr>
                                        <p:cTn id="48" dur="1" fill="hold">
                                          <p:stCondLst>
                                            <p:cond delay="0"/>
                                          </p:stCondLst>
                                        </p:cTn>
                                        <p:tgtEl>
                                          <p:spTgt spid="9">
                                            <p:txEl>
                                              <p:pRg st="2" end="2"/>
                                            </p:txEl>
                                          </p:spTgt>
                                        </p:tgtEl>
                                        <p:attrNameLst>
                                          <p:attrName>style.visibility</p:attrName>
                                        </p:attrNameLst>
                                      </p:cBhvr>
                                      <p:to>
                                        <p:strVal val="visible"/>
                                      </p:to>
                                    </p:set>
                                    <p:anim calcmode="lin" valueType="num">
                                      <p:cBhvr additive="base">
                                        <p:cTn id="49" dur="25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50" dur="25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par>
                          <p:cTn id="51" fill="hold">
                            <p:stCondLst>
                              <p:cond delay="3250"/>
                            </p:stCondLst>
                            <p:childTnLst>
                              <p:par>
                                <p:cTn id="52" presetID="2" presetClass="entr" presetSubtype="4" fill="hold" nodeType="afterEffect">
                                  <p:stCondLst>
                                    <p:cond delay="0"/>
                                  </p:stCondLst>
                                  <p:childTnLst>
                                    <p:set>
                                      <p:cBhvr>
                                        <p:cTn id="53" dur="1" fill="hold">
                                          <p:stCondLst>
                                            <p:cond delay="0"/>
                                          </p:stCondLst>
                                        </p:cTn>
                                        <p:tgtEl>
                                          <p:spTgt spid="9">
                                            <p:txEl>
                                              <p:pRg st="3" end="3"/>
                                            </p:txEl>
                                          </p:spTgt>
                                        </p:tgtEl>
                                        <p:attrNameLst>
                                          <p:attrName>style.visibility</p:attrName>
                                        </p:attrNameLst>
                                      </p:cBhvr>
                                      <p:to>
                                        <p:strVal val="visible"/>
                                      </p:to>
                                    </p:set>
                                    <p:anim calcmode="lin" valueType="num">
                                      <p:cBhvr additive="base">
                                        <p:cTn id="54" dur="25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55" dur="25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370120" y="79898"/>
            <a:ext cx="9451759" cy="935429"/>
          </a:xfrm>
        </p:spPr>
        <p:txBody>
          <a:bodyPr>
            <a:normAutofit/>
          </a:bodyPr>
          <a:lstStyle/>
          <a:p>
            <a:r>
              <a:rPr lang="en-IN" sz="4800" b="1" dirty="0">
                <a:solidFill>
                  <a:schemeClr val="bg1"/>
                </a:solidFill>
                <a:latin typeface="Times New Roman" panose="02020603050405020304" pitchFamily="18" charset="0"/>
                <a:cs typeface="Times New Roman" panose="02020603050405020304" pitchFamily="18" charset="0"/>
              </a:rPr>
              <a:t>SIGN UP MENU</a:t>
            </a:r>
          </a:p>
        </p:txBody>
      </p:sp>
      <p:pic>
        <p:nvPicPr>
          <p:cNvPr id="3" name="Picture 2">
            <a:extLst>
              <a:ext uri="{FF2B5EF4-FFF2-40B4-BE49-F238E27FC236}">
                <a16:creationId xmlns:a16="http://schemas.microsoft.com/office/drawing/2014/main" id="{BD0D4836-AF9F-49D7-8A5F-24B84FAB4BD5}"/>
              </a:ext>
            </a:extLst>
          </p:cNvPr>
          <p:cNvPicPr>
            <a:picLocks noChangeAspect="1"/>
          </p:cNvPicPr>
          <p:nvPr/>
        </p:nvPicPr>
        <p:blipFill rotWithShape="1">
          <a:blip r:embed="rId2">
            <a:extLst>
              <a:ext uri="{28A0092B-C50C-407E-A947-70E740481C1C}">
                <a14:useLocalDpi xmlns:a14="http://schemas.microsoft.com/office/drawing/2010/main" val="0"/>
              </a:ext>
            </a:extLst>
          </a:blip>
          <a:srcRect l="30291" t="7379" r="24418" b="23333"/>
          <a:stretch/>
        </p:blipFill>
        <p:spPr>
          <a:xfrm>
            <a:off x="578324" y="1402672"/>
            <a:ext cx="5159609" cy="4440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487F5D0-5CC5-41E0-856F-DDA3185CBCCA}"/>
              </a:ext>
            </a:extLst>
          </p:cNvPr>
          <p:cNvPicPr>
            <a:picLocks noChangeAspect="1"/>
          </p:cNvPicPr>
          <p:nvPr/>
        </p:nvPicPr>
        <p:blipFill rotWithShape="1">
          <a:blip r:embed="rId3">
            <a:extLst>
              <a:ext uri="{28A0092B-C50C-407E-A947-70E740481C1C}">
                <a14:useLocalDpi xmlns:a14="http://schemas.microsoft.com/office/drawing/2010/main" val="0"/>
              </a:ext>
            </a:extLst>
          </a:blip>
          <a:srcRect l="24539" t="9579" r="30170" b="21133"/>
          <a:stretch/>
        </p:blipFill>
        <p:spPr>
          <a:xfrm>
            <a:off x="6353453" y="1402672"/>
            <a:ext cx="5159609" cy="4440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79719CBC-1E29-45B7-8A7B-46197CA51FC8}"/>
              </a:ext>
            </a:extLst>
          </p:cNvPr>
          <p:cNvSpPr txBox="1"/>
          <p:nvPr/>
        </p:nvSpPr>
        <p:spPr>
          <a:xfrm>
            <a:off x="1879744" y="5982883"/>
            <a:ext cx="2556768"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EMPLOYEE</a:t>
            </a:r>
          </a:p>
        </p:txBody>
      </p:sp>
      <p:sp>
        <p:nvSpPr>
          <p:cNvPr id="8" name="TextBox 7">
            <a:extLst>
              <a:ext uri="{FF2B5EF4-FFF2-40B4-BE49-F238E27FC236}">
                <a16:creationId xmlns:a16="http://schemas.microsoft.com/office/drawing/2014/main" id="{E472C381-BDAB-4C0A-A03D-426774DFDF55}"/>
              </a:ext>
            </a:extLst>
          </p:cNvPr>
          <p:cNvSpPr txBox="1"/>
          <p:nvPr/>
        </p:nvSpPr>
        <p:spPr>
          <a:xfrm>
            <a:off x="7853560" y="6017726"/>
            <a:ext cx="2159393"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STUDENT</a:t>
            </a:r>
          </a:p>
        </p:txBody>
      </p:sp>
    </p:spTree>
    <p:extLst>
      <p:ext uri="{BB962C8B-B14F-4D97-AF65-F5344CB8AC3E}">
        <p14:creationId xmlns:p14="http://schemas.microsoft.com/office/powerpoint/2010/main" val="3946489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14" presetClass="entr" presetSubtype="5"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vertical)">
                                      <p:cBhvr>
                                        <p:cTn id="16" dur="500"/>
                                        <p:tgtEl>
                                          <p:spTgt spid="6"/>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296140" y="79898"/>
            <a:ext cx="9371860" cy="933501"/>
          </a:xfrm>
        </p:spPr>
        <p:txBody>
          <a:bodyPr>
            <a:normAutofit/>
          </a:bodyPr>
          <a:lstStyle/>
          <a:p>
            <a:r>
              <a:rPr lang="en-IN" sz="4800" b="1" dirty="0">
                <a:solidFill>
                  <a:schemeClr val="bg1"/>
                </a:solidFill>
                <a:latin typeface="Times New Roman" panose="02020603050405020304" pitchFamily="18" charset="0"/>
                <a:cs typeface="Times New Roman" panose="02020603050405020304" pitchFamily="18" charset="0"/>
              </a:rPr>
              <a:t>REGISTRATION</a:t>
            </a:r>
          </a:p>
        </p:txBody>
      </p:sp>
      <p:pic>
        <p:nvPicPr>
          <p:cNvPr id="6" name="Picture 5">
            <a:extLst>
              <a:ext uri="{FF2B5EF4-FFF2-40B4-BE49-F238E27FC236}">
                <a16:creationId xmlns:a16="http://schemas.microsoft.com/office/drawing/2014/main" id="{E487F5D0-5CC5-41E0-856F-DDA3185CBCCA}"/>
              </a:ext>
            </a:extLst>
          </p:cNvPr>
          <p:cNvPicPr>
            <a:picLocks noChangeAspect="1"/>
          </p:cNvPicPr>
          <p:nvPr/>
        </p:nvPicPr>
        <p:blipFill rotWithShape="1">
          <a:blip r:embed="rId2">
            <a:extLst>
              <a:ext uri="{28A0092B-C50C-407E-A947-70E740481C1C}">
                <a14:useLocalDpi xmlns:a14="http://schemas.microsoft.com/office/drawing/2010/main" val="0"/>
              </a:ext>
            </a:extLst>
          </a:blip>
          <a:srcRect l="27806" t="5228" r="26663" b="24912"/>
          <a:stretch/>
        </p:blipFill>
        <p:spPr>
          <a:xfrm>
            <a:off x="6427434" y="1358283"/>
            <a:ext cx="5195984" cy="4484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79719CBC-1E29-45B7-8A7B-46197CA51FC8}"/>
              </a:ext>
            </a:extLst>
          </p:cNvPr>
          <p:cNvSpPr txBox="1"/>
          <p:nvPr/>
        </p:nvSpPr>
        <p:spPr>
          <a:xfrm>
            <a:off x="1969521" y="5955581"/>
            <a:ext cx="2627790"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EMPLOYEE</a:t>
            </a:r>
          </a:p>
        </p:txBody>
      </p:sp>
      <p:sp>
        <p:nvSpPr>
          <p:cNvPr id="8" name="TextBox 7">
            <a:extLst>
              <a:ext uri="{FF2B5EF4-FFF2-40B4-BE49-F238E27FC236}">
                <a16:creationId xmlns:a16="http://schemas.microsoft.com/office/drawing/2014/main" id="{E472C381-BDAB-4C0A-A03D-426774DFDF55}"/>
              </a:ext>
            </a:extLst>
          </p:cNvPr>
          <p:cNvSpPr txBox="1"/>
          <p:nvPr/>
        </p:nvSpPr>
        <p:spPr>
          <a:xfrm>
            <a:off x="8026688" y="5955580"/>
            <a:ext cx="2129366"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STUDENT</a:t>
            </a:r>
          </a:p>
        </p:txBody>
      </p:sp>
      <p:pic>
        <p:nvPicPr>
          <p:cNvPr id="13" name="Picture 12">
            <a:extLst>
              <a:ext uri="{FF2B5EF4-FFF2-40B4-BE49-F238E27FC236}">
                <a16:creationId xmlns:a16="http://schemas.microsoft.com/office/drawing/2014/main" id="{DCB89E79-1C91-4A96-ADE9-F0E311645B91}"/>
              </a:ext>
            </a:extLst>
          </p:cNvPr>
          <p:cNvPicPr>
            <a:picLocks noChangeAspect="1"/>
          </p:cNvPicPr>
          <p:nvPr/>
        </p:nvPicPr>
        <p:blipFill rotWithShape="1">
          <a:blip r:embed="rId3">
            <a:extLst>
              <a:ext uri="{28A0092B-C50C-407E-A947-70E740481C1C}">
                <a14:useLocalDpi xmlns:a14="http://schemas.microsoft.com/office/drawing/2010/main" val="0"/>
              </a:ext>
            </a:extLst>
          </a:blip>
          <a:srcRect l="29710" t="9061" r="24777" b="22330"/>
          <a:stretch/>
        </p:blipFill>
        <p:spPr>
          <a:xfrm>
            <a:off x="563628" y="1358283"/>
            <a:ext cx="5288554" cy="4484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5611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par>
                          <p:cTn id="13" fill="hold">
                            <p:stCondLst>
                              <p:cond delay="1000"/>
                            </p:stCondLst>
                            <p:childTnLst>
                              <p:par>
                                <p:cTn id="14" presetID="14" presetClass="entr" presetSubtype="5"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vertical)">
                                      <p:cBhvr>
                                        <p:cTn id="16" dur="500"/>
                                        <p:tgtEl>
                                          <p:spTgt spid="6"/>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340528" y="79898"/>
            <a:ext cx="9327472" cy="933501"/>
          </a:xfrm>
        </p:spPr>
        <p:txBody>
          <a:bodyPr>
            <a:normAutofit/>
          </a:bodyPr>
          <a:lstStyle/>
          <a:p>
            <a:r>
              <a:rPr lang="en-IN" sz="4800" b="1" dirty="0">
                <a:solidFill>
                  <a:schemeClr val="bg1"/>
                </a:solidFill>
                <a:latin typeface="Times New Roman" panose="02020603050405020304" pitchFamily="18" charset="0"/>
                <a:cs typeface="Times New Roman" panose="02020603050405020304" pitchFamily="18" charset="0"/>
              </a:rPr>
              <a:t>LOG IN </a:t>
            </a:r>
          </a:p>
        </p:txBody>
      </p:sp>
      <p:pic>
        <p:nvPicPr>
          <p:cNvPr id="6" name="Picture 5">
            <a:extLst>
              <a:ext uri="{FF2B5EF4-FFF2-40B4-BE49-F238E27FC236}">
                <a16:creationId xmlns:a16="http://schemas.microsoft.com/office/drawing/2014/main" id="{E487F5D0-5CC5-41E0-856F-DDA3185CBCCA}"/>
              </a:ext>
            </a:extLst>
          </p:cNvPr>
          <p:cNvPicPr>
            <a:picLocks noChangeAspect="1"/>
          </p:cNvPicPr>
          <p:nvPr/>
        </p:nvPicPr>
        <p:blipFill rotWithShape="1">
          <a:blip r:embed="rId2">
            <a:extLst>
              <a:ext uri="{28A0092B-C50C-407E-A947-70E740481C1C}">
                <a14:useLocalDpi xmlns:a14="http://schemas.microsoft.com/office/drawing/2010/main" val="0"/>
              </a:ext>
            </a:extLst>
          </a:blip>
          <a:srcRect l="28346" t="6059" r="26951" b="25493"/>
          <a:stretch/>
        </p:blipFill>
        <p:spPr>
          <a:xfrm>
            <a:off x="6351434" y="1302171"/>
            <a:ext cx="5273885" cy="4542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79719CBC-1E29-45B7-8A7B-46197CA51FC8}"/>
              </a:ext>
            </a:extLst>
          </p:cNvPr>
          <p:cNvSpPr txBox="1"/>
          <p:nvPr/>
        </p:nvSpPr>
        <p:spPr>
          <a:xfrm>
            <a:off x="1773158" y="5982881"/>
            <a:ext cx="2627790"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EMPLOYEE</a:t>
            </a:r>
          </a:p>
        </p:txBody>
      </p:sp>
      <p:sp>
        <p:nvSpPr>
          <p:cNvPr id="8" name="TextBox 7">
            <a:extLst>
              <a:ext uri="{FF2B5EF4-FFF2-40B4-BE49-F238E27FC236}">
                <a16:creationId xmlns:a16="http://schemas.microsoft.com/office/drawing/2014/main" id="{E472C381-BDAB-4C0A-A03D-426774DFDF55}"/>
              </a:ext>
            </a:extLst>
          </p:cNvPr>
          <p:cNvSpPr txBox="1"/>
          <p:nvPr/>
        </p:nvSpPr>
        <p:spPr>
          <a:xfrm>
            <a:off x="7925195" y="5982880"/>
            <a:ext cx="2126361"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STUDENT</a:t>
            </a:r>
          </a:p>
        </p:txBody>
      </p:sp>
      <p:pic>
        <p:nvPicPr>
          <p:cNvPr id="13" name="Picture 12">
            <a:extLst>
              <a:ext uri="{FF2B5EF4-FFF2-40B4-BE49-F238E27FC236}">
                <a16:creationId xmlns:a16="http://schemas.microsoft.com/office/drawing/2014/main" id="{DCB89E79-1C91-4A96-ADE9-F0E311645B91}"/>
              </a:ext>
            </a:extLst>
          </p:cNvPr>
          <p:cNvPicPr>
            <a:picLocks noChangeAspect="1"/>
          </p:cNvPicPr>
          <p:nvPr/>
        </p:nvPicPr>
        <p:blipFill rotWithShape="1">
          <a:blip r:embed="rId3">
            <a:extLst>
              <a:ext uri="{28A0092B-C50C-407E-A947-70E740481C1C}">
                <a14:useLocalDpi xmlns:a14="http://schemas.microsoft.com/office/drawing/2010/main" val="0"/>
              </a:ext>
            </a:extLst>
          </a:blip>
          <a:srcRect l="28102" t="9196" r="26486" b="21333"/>
          <a:stretch/>
        </p:blipFill>
        <p:spPr>
          <a:xfrm>
            <a:off x="450111" y="1278384"/>
            <a:ext cx="5273885" cy="4566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8020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par>
                          <p:cTn id="13" fill="hold">
                            <p:stCondLst>
                              <p:cond delay="1000"/>
                            </p:stCondLst>
                            <p:childTnLst>
                              <p:par>
                                <p:cTn id="14" presetID="14" presetClass="entr" presetSubtype="5"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vertical)">
                                      <p:cBhvr>
                                        <p:cTn id="16" dur="500"/>
                                        <p:tgtEl>
                                          <p:spTgt spid="6"/>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411550" y="125618"/>
            <a:ext cx="9256450" cy="887781"/>
          </a:xfrm>
        </p:spPr>
        <p:txBody>
          <a:bodyPr>
            <a:normAutofit/>
          </a:bodyPr>
          <a:lstStyle/>
          <a:p>
            <a:r>
              <a:rPr lang="en-IN" sz="4800" b="1" dirty="0">
                <a:solidFill>
                  <a:schemeClr val="bg1"/>
                </a:solidFill>
                <a:latin typeface="Times New Roman" panose="02020603050405020304" pitchFamily="18" charset="0"/>
                <a:cs typeface="Times New Roman" panose="02020603050405020304" pitchFamily="18" charset="0"/>
              </a:rPr>
              <a:t>USER DASHBOARD</a:t>
            </a:r>
          </a:p>
        </p:txBody>
      </p:sp>
      <p:sp>
        <p:nvSpPr>
          <p:cNvPr id="7" name="TextBox 6">
            <a:extLst>
              <a:ext uri="{FF2B5EF4-FFF2-40B4-BE49-F238E27FC236}">
                <a16:creationId xmlns:a16="http://schemas.microsoft.com/office/drawing/2014/main" id="{79719CBC-1E29-45B7-8A7B-46197CA51FC8}"/>
              </a:ext>
            </a:extLst>
          </p:cNvPr>
          <p:cNvSpPr txBox="1"/>
          <p:nvPr/>
        </p:nvSpPr>
        <p:spPr>
          <a:xfrm>
            <a:off x="1771742" y="5982881"/>
            <a:ext cx="2627790"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EMPLOYEE</a:t>
            </a:r>
          </a:p>
        </p:txBody>
      </p:sp>
      <p:sp>
        <p:nvSpPr>
          <p:cNvPr id="8" name="TextBox 7">
            <a:extLst>
              <a:ext uri="{FF2B5EF4-FFF2-40B4-BE49-F238E27FC236}">
                <a16:creationId xmlns:a16="http://schemas.microsoft.com/office/drawing/2014/main" id="{E472C381-BDAB-4C0A-A03D-426774DFDF55}"/>
              </a:ext>
            </a:extLst>
          </p:cNvPr>
          <p:cNvSpPr txBox="1"/>
          <p:nvPr/>
        </p:nvSpPr>
        <p:spPr>
          <a:xfrm>
            <a:off x="7946631" y="5982881"/>
            <a:ext cx="2263806" cy="584775"/>
          </a:xfrm>
          <a:prstGeom prst="rect">
            <a:avLst/>
          </a:prstGeom>
          <a:noFill/>
        </p:spPr>
        <p:txBody>
          <a:bodyPr wrap="square" rtlCol="0">
            <a:spAutoFit/>
          </a:bodyPr>
          <a:lstStyle/>
          <a:p>
            <a:r>
              <a:rPr lang="en-IN" sz="3200" b="1" dirty="0">
                <a:solidFill>
                  <a:schemeClr val="bg1"/>
                </a:solidFill>
                <a:latin typeface="Times New Roman" panose="02020603050405020304" pitchFamily="18" charset="0"/>
                <a:cs typeface="Times New Roman" panose="02020603050405020304" pitchFamily="18" charset="0"/>
              </a:rPr>
              <a:t>STUDENT</a:t>
            </a:r>
          </a:p>
        </p:txBody>
      </p:sp>
      <p:pic>
        <p:nvPicPr>
          <p:cNvPr id="3" name="Picture 2">
            <a:extLst>
              <a:ext uri="{FF2B5EF4-FFF2-40B4-BE49-F238E27FC236}">
                <a16:creationId xmlns:a16="http://schemas.microsoft.com/office/drawing/2014/main" id="{96998092-89AA-4949-A743-D599F47EDA44}"/>
              </a:ext>
            </a:extLst>
          </p:cNvPr>
          <p:cNvPicPr>
            <a:picLocks noChangeAspect="1"/>
          </p:cNvPicPr>
          <p:nvPr/>
        </p:nvPicPr>
        <p:blipFill rotWithShape="1">
          <a:blip r:embed="rId2">
            <a:extLst>
              <a:ext uri="{28A0092B-C50C-407E-A947-70E740481C1C}">
                <a14:useLocalDpi xmlns:a14="http://schemas.microsoft.com/office/drawing/2010/main" val="0"/>
              </a:ext>
            </a:extLst>
          </a:blip>
          <a:srcRect l="30376" t="7467" r="24324" b="23333"/>
          <a:stretch/>
        </p:blipFill>
        <p:spPr>
          <a:xfrm>
            <a:off x="428610" y="1278384"/>
            <a:ext cx="5314055" cy="4566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281A061-3F4D-40C9-882B-CDF3D8FFDB1A}"/>
              </a:ext>
            </a:extLst>
          </p:cNvPr>
          <p:cNvPicPr>
            <a:picLocks noChangeAspect="1"/>
          </p:cNvPicPr>
          <p:nvPr/>
        </p:nvPicPr>
        <p:blipFill rotWithShape="1">
          <a:blip r:embed="rId3">
            <a:extLst>
              <a:ext uri="{28A0092B-C50C-407E-A947-70E740481C1C}">
                <a14:useLocalDpi xmlns:a14="http://schemas.microsoft.com/office/drawing/2010/main" val="0"/>
              </a:ext>
            </a:extLst>
          </a:blip>
          <a:srcRect l="26850" t="11874" r="27775" b="19200"/>
          <a:stretch/>
        </p:blipFill>
        <p:spPr>
          <a:xfrm>
            <a:off x="6421507" y="1303964"/>
            <a:ext cx="5314055" cy="4540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11908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14" presetClass="entr" presetSubtype="5"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vertical)">
                                      <p:cBhvr>
                                        <p:cTn id="16" dur="500"/>
                                        <p:tgtEl>
                                          <p:spTgt spid="10"/>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2C4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BDB376-9F4D-4AF1-AB05-894F263D6AD3}"/>
              </a:ext>
            </a:extLst>
          </p:cNvPr>
          <p:cNvSpPr>
            <a:spLocks noGrp="1"/>
          </p:cNvSpPr>
          <p:nvPr>
            <p:ph type="ctrTitle"/>
          </p:nvPr>
        </p:nvSpPr>
        <p:spPr>
          <a:xfrm>
            <a:off x="1485530" y="183247"/>
            <a:ext cx="9220937" cy="731153"/>
          </a:xfrm>
        </p:spPr>
        <p:txBody>
          <a:bodyPr>
            <a:normAutofit/>
          </a:bodyPr>
          <a:lstStyle/>
          <a:p>
            <a:r>
              <a:rPr lang="en-IN" sz="4400" b="1" dirty="0">
                <a:solidFill>
                  <a:schemeClr val="bg1"/>
                </a:solidFill>
                <a:latin typeface="Times New Roman" panose="02020603050405020304" pitchFamily="18" charset="0"/>
                <a:cs typeface="Times New Roman" panose="02020603050405020304" pitchFamily="18" charset="0"/>
              </a:rPr>
              <a:t>ADD BOOK</a:t>
            </a:r>
          </a:p>
        </p:txBody>
      </p:sp>
      <p:pic>
        <p:nvPicPr>
          <p:cNvPr id="4" name="Picture 3">
            <a:extLst>
              <a:ext uri="{FF2B5EF4-FFF2-40B4-BE49-F238E27FC236}">
                <a16:creationId xmlns:a16="http://schemas.microsoft.com/office/drawing/2014/main" id="{7C53F390-B3E7-4F20-BE61-A0C4A2E7315B}"/>
              </a:ext>
            </a:extLst>
          </p:cNvPr>
          <p:cNvPicPr>
            <a:picLocks noChangeAspect="1"/>
          </p:cNvPicPr>
          <p:nvPr/>
        </p:nvPicPr>
        <p:blipFill rotWithShape="1">
          <a:blip r:embed="rId2">
            <a:extLst>
              <a:ext uri="{28A0092B-C50C-407E-A947-70E740481C1C}">
                <a14:useLocalDpi xmlns:a14="http://schemas.microsoft.com/office/drawing/2010/main" val="0"/>
              </a:ext>
            </a:extLst>
          </a:blip>
          <a:srcRect l="32325" t="8533" r="22525" b="21601"/>
          <a:stretch/>
        </p:blipFill>
        <p:spPr>
          <a:xfrm>
            <a:off x="3090504" y="1268950"/>
            <a:ext cx="6010991" cy="5232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23977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TotalTime>
  <Words>231</Words>
  <Application>Microsoft Office PowerPoint</Application>
  <PresentationFormat>Widescreen</PresentationFormat>
  <Paragraphs>61</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Algerian</vt:lpstr>
      <vt:lpstr>Arial</vt:lpstr>
      <vt:lpstr>Calibri</vt:lpstr>
      <vt:lpstr>Calibri Light</vt:lpstr>
      <vt:lpstr>Segoe UI Black</vt:lpstr>
      <vt:lpstr>Times New Roman</vt:lpstr>
      <vt:lpstr>Wingdings</vt:lpstr>
      <vt:lpstr>Office Theme</vt:lpstr>
      <vt:lpstr>  LIBRARY  MANAGEMENT  SYSTEM</vt:lpstr>
      <vt:lpstr>INTRODUCTION </vt:lpstr>
      <vt:lpstr>PowerPoint Presentation</vt:lpstr>
      <vt:lpstr>PROJECT</vt:lpstr>
      <vt:lpstr>SIGN UP MENU</vt:lpstr>
      <vt:lpstr>REGISTRATION</vt:lpstr>
      <vt:lpstr>LOG IN </vt:lpstr>
      <vt:lpstr>USER DASHBOARD</vt:lpstr>
      <vt:lpstr>ADD BOOK</vt:lpstr>
      <vt:lpstr>SEARCH BOOK</vt:lpstr>
      <vt:lpstr>VIEW BOOK</vt:lpstr>
      <vt:lpstr>ISSUE BOOK</vt:lpstr>
      <vt:lpstr>DELETE BOOK</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BLIBRARY  MANAGEMENT  SYSTEM</dc:title>
  <dc:creator>Adarsh Kumar</dc:creator>
  <cp:lastModifiedBy>bshubhangi2k@outlook.com</cp:lastModifiedBy>
  <cp:revision>52</cp:revision>
  <dcterms:created xsi:type="dcterms:W3CDTF">2020-08-04T08:10:11Z</dcterms:created>
  <dcterms:modified xsi:type="dcterms:W3CDTF">2020-08-05T09:31:41Z</dcterms:modified>
</cp:coreProperties>
</file>